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62" r:id="rId4"/>
    <p:sldId id="263" r:id="rId5"/>
    <p:sldId id="264" r:id="rId6"/>
    <p:sldId id="265" r:id="rId7"/>
    <p:sldId id="266" r:id="rId8"/>
    <p:sldId id="258" r:id="rId9"/>
    <p:sldId id="268" r:id="rId10"/>
    <p:sldId id="267" r:id="rId11"/>
    <p:sldId id="269" r:id="rId12"/>
    <p:sldId id="270" r:id="rId13"/>
    <p:sldId id="271" r:id="rId14"/>
    <p:sldId id="272" r:id="rId15"/>
    <p:sldId id="273" r:id="rId16"/>
    <p:sldId id="259"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60" r:id="rId30"/>
    <p:sldId id="286" r:id="rId31"/>
    <p:sldId id="287" r:id="rId32"/>
    <p:sldId id="288" r:id="rId33"/>
    <p:sldId id="289" r:id="rId34"/>
    <p:sldId id="26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80" d="100"/>
          <a:sy n="80" d="100"/>
        </p:scale>
        <p:origin x="787"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C1EC6-A910-4CD0-9F8B-D7229D524465}"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B8E854-7418-4FCE-8818-6C5AADD23575}" type="slidenum">
              <a:rPr lang="en-US" smtClean="0"/>
              <a:t>‹#›</a:t>
            </a:fld>
            <a:endParaRPr lang="en-US"/>
          </a:p>
        </p:txBody>
      </p:sp>
    </p:spTree>
    <p:extLst>
      <p:ext uri="{BB962C8B-B14F-4D97-AF65-F5344CB8AC3E}">
        <p14:creationId xmlns:p14="http://schemas.microsoft.com/office/powerpoint/2010/main" val="398955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B8E854-7418-4FCE-8818-6C5AADD23575}" type="slidenum">
              <a:rPr lang="en-US" smtClean="0"/>
              <a:t>24</a:t>
            </a:fld>
            <a:endParaRPr lang="en-US"/>
          </a:p>
        </p:txBody>
      </p:sp>
    </p:spTree>
    <p:extLst>
      <p:ext uri="{BB962C8B-B14F-4D97-AF65-F5344CB8AC3E}">
        <p14:creationId xmlns:p14="http://schemas.microsoft.com/office/powerpoint/2010/main" val="69271242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DE3C19-6A7B-42E5-8EF3-6D3C46CC6496}"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9C74F2B-231B-42F7-BF61-C5927F16C96E}" type="slidenum">
              <a:rPr lang="en-US" smtClean="0"/>
              <a:t>‹#›</a:t>
            </a:fld>
            <a:endParaRPr lang="en-US"/>
          </a:p>
        </p:txBody>
      </p:sp>
    </p:spTree>
    <p:extLst>
      <p:ext uri="{BB962C8B-B14F-4D97-AF65-F5344CB8AC3E}">
        <p14:creationId xmlns:p14="http://schemas.microsoft.com/office/powerpoint/2010/main" val="2180044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E3C19-6A7B-42E5-8EF3-6D3C46CC6496}"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808737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E3C19-6A7B-42E5-8EF3-6D3C46CC6496}"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137542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DE3C19-6A7B-42E5-8EF3-6D3C46CC6496}"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3448768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05DE3C19-6A7B-42E5-8EF3-6D3C46CC6496}" type="datetimeFigureOut">
              <a:rPr lang="en-US" smtClean="0"/>
              <a:t>3/20/2019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9C74F2B-231B-42F7-BF61-C5927F16C96E}" type="slidenum">
              <a:rPr lang="en-US" smtClean="0"/>
              <a:t>‹#›</a:t>
            </a:fld>
            <a:endParaRPr lang="en-US"/>
          </a:p>
        </p:txBody>
      </p:sp>
    </p:spTree>
    <p:extLst>
      <p:ext uri="{BB962C8B-B14F-4D97-AF65-F5344CB8AC3E}">
        <p14:creationId xmlns:p14="http://schemas.microsoft.com/office/powerpoint/2010/main" val="3982841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DE3C19-6A7B-42E5-8EF3-6D3C46CC6496}"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283647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DE3C19-6A7B-42E5-8EF3-6D3C46CC6496}"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32633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DE3C19-6A7B-42E5-8EF3-6D3C46CC6496}" type="datetimeFigureOut">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157345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E3C19-6A7B-42E5-8EF3-6D3C46CC6496}" type="datetimeFigureOut">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716133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DE3C19-6A7B-42E5-8EF3-6D3C46CC6496}"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963858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DE3C19-6A7B-42E5-8EF3-6D3C46CC6496}" type="datetimeFigureOut">
              <a:rPr lang="en-US" smtClean="0"/>
              <a:t>3/20/2019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9C74F2B-231B-42F7-BF61-C5927F16C96E}" type="slidenum">
              <a:rPr lang="en-US" smtClean="0"/>
              <a:t>‹#›</a:t>
            </a:fld>
            <a:endParaRPr lang="en-US"/>
          </a:p>
        </p:txBody>
      </p:sp>
    </p:spTree>
    <p:extLst>
      <p:ext uri="{BB962C8B-B14F-4D97-AF65-F5344CB8AC3E}">
        <p14:creationId xmlns:p14="http://schemas.microsoft.com/office/powerpoint/2010/main" val="4028548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5DE3C19-6A7B-42E5-8EF3-6D3C46CC6496}" type="datetimeFigureOut">
              <a:rPr lang="en-US" smtClean="0"/>
              <a:t>3/20/2019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9C74F2B-231B-42F7-BF61-C5927F16C96E}" type="slidenum">
              <a:rPr lang="en-US" smtClean="0"/>
              <a:t>‹#›</a:t>
            </a:fld>
            <a:endParaRPr lang="en-US"/>
          </a:p>
        </p:txBody>
      </p:sp>
    </p:spTree>
    <p:extLst>
      <p:ext uri="{BB962C8B-B14F-4D97-AF65-F5344CB8AC3E}">
        <p14:creationId xmlns:p14="http://schemas.microsoft.com/office/powerpoint/2010/main" val="1373014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ADB33-28FC-4286-8557-1D958AEC52C8}"/>
              </a:ext>
            </a:extLst>
          </p:cNvPr>
          <p:cNvSpPr>
            <a:spLocks noGrp="1"/>
          </p:cNvSpPr>
          <p:nvPr>
            <p:ph type="ctrTitle"/>
          </p:nvPr>
        </p:nvSpPr>
        <p:spPr/>
        <p:txBody>
          <a:bodyPr/>
          <a:lstStyle/>
          <a:p>
            <a:r>
              <a:rPr lang="en-US" dirty="0"/>
              <a:t>Biblical Sexuality</a:t>
            </a:r>
          </a:p>
        </p:txBody>
      </p:sp>
      <p:sp>
        <p:nvSpPr>
          <p:cNvPr id="3" name="Subtitle 2">
            <a:extLst>
              <a:ext uri="{FF2B5EF4-FFF2-40B4-BE49-F238E27FC236}">
                <a16:creationId xmlns:a16="http://schemas.microsoft.com/office/drawing/2014/main" id="{A8080500-86AC-4B7D-88D0-0C5C2B0A4677}"/>
              </a:ext>
            </a:extLst>
          </p:cNvPr>
          <p:cNvSpPr>
            <a:spLocks noGrp="1"/>
          </p:cNvSpPr>
          <p:nvPr>
            <p:ph type="subTitle" idx="1"/>
          </p:nvPr>
        </p:nvSpPr>
        <p:spPr/>
        <p:txBody>
          <a:bodyPr/>
          <a:lstStyle/>
          <a:p>
            <a:r>
              <a:rPr lang="en-US" dirty="0"/>
              <a:t>A Look at Sex from a Biblical Perspective</a:t>
            </a:r>
          </a:p>
        </p:txBody>
      </p:sp>
    </p:spTree>
    <p:extLst>
      <p:ext uri="{BB962C8B-B14F-4D97-AF65-F5344CB8AC3E}">
        <p14:creationId xmlns:p14="http://schemas.microsoft.com/office/powerpoint/2010/main" val="3222650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2333C-AC51-4F04-87CE-4735C71C0987}"/>
              </a:ext>
            </a:extLst>
          </p:cNvPr>
          <p:cNvSpPr>
            <a:spLocks noGrp="1"/>
          </p:cNvSpPr>
          <p:nvPr>
            <p:ph type="title"/>
          </p:nvPr>
        </p:nvSpPr>
        <p:spPr/>
        <p:txBody>
          <a:bodyPr/>
          <a:lstStyle/>
          <a:p>
            <a:r>
              <a:rPr lang="en-US" dirty="0"/>
              <a:t>Genesis 1 &amp; 2</a:t>
            </a:r>
          </a:p>
        </p:txBody>
      </p:sp>
      <p:sp>
        <p:nvSpPr>
          <p:cNvPr id="3" name="Content Placeholder 2">
            <a:extLst>
              <a:ext uri="{FF2B5EF4-FFF2-40B4-BE49-F238E27FC236}">
                <a16:creationId xmlns:a16="http://schemas.microsoft.com/office/drawing/2014/main" id="{753D11FF-8AE6-4564-9B5C-B9CE3D861988}"/>
              </a:ext>
            </a:extLst>
          </p:cNvPr>
          <p:cNvSpPr>
            <a:spLocks noGrp="1"/>
          </p:cNvSpPr>
          <p:nvPr>
            <p:ph idx="1"/>
          </p:nvPr>
        </p:nvSpPr>
        <p:spPr/>
        <p:txBody>
          <a:bodyPr>
            <a:normAutofit/>
          </a:bodyPr>
          <a:lstStyle/>
          <a:p>
            <a:r>
              <a:rPr lang="en-US" sz="3200" dirty="0"/>
              <a:t>Humanity is created male and female</a:t>
            </a:r>
          </a:p>
          <a:p>
            <a:r>
              <a:rPr lang="en-US" sz="3200" dirty="0"/>
              <a:t>Male and female come together as “one flesh”</a:t>
            </a:r>
          </a:p>
          <a:p>
            <a:r>
              <a:rPr lang="en-US" sz="3200" dirty="0"/>
              <a:t>The union of male and female is fruitful</a:t>
            </a:r>
          </a:p>
          <a:p>
            <a:r>
              <a:rPr lang="en-US" sz="3200" dirty="0"/>
              <a:t>Both are made in the image of God</a:t>
            </a:r>
          </a:p>
          <a:p>
            <a:r>
              <a:rPr lang="en-US" sz="3200" dirty="0"/>
              <a:t>Marriage is implied as the place of that union</a:t>
            </a:r>
          </a:p>
        </p:txBody>
      </p:sp>
    </p:spTree>
    <p:extLst>
      <p:ext uri="{BB962C8B-B14F-4D97-AF65-F5344CB8AC3E}">
        <p14:creationId xmlns:p14="http://schemas.microsoft.com/office/powerpoint/2010/main" val="344196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33E67-9089-4636-9E8A-1801C6106F0E}"/>
              </a:ext>
            </a:extLst>
          </p:cNvPr>
          <p:cNvSpPr>
            <a:spLocks noGrp="1"/>
          </p:cNvSpPr>
          <p:nvPr>
            <p:ph type="title"/>
          </p:nvPr>
        </p:nvSpPr>
        <p:spPr/>
        <p:txBody>
          <a:bodyPr/>
          <a:lstStyle/>
          <a:p>
            <a:r>
              <a:rPr lang="en-US" dirty="0"/>
              <a:t>The Song of Songs</a:t>
            </a:r>
          </a:p>
        </p:txBody>
      </p:sp>
      <p:sp>
        <p:nvSpPr>
          <p:cNvPr id="3" name="Content Placeholder 2">
            <a:extLst>
              <a:ext uri="{FF2B5EF4-FFF2-40B4-BE49-F238E27FC236}">
                <a16:creationId xmlns:a16="http://schemas.microsoft.com/office/drawing/2014/main" id="{8CD4BA96-169F-4B41-9E19-3A1ED96FC7EE}"/>
              </a:ext>
            </a:extLst>
          </p:cNvPr>
          <p:cNvSpPr>
            <a:spLocks noGrp="1"/>
          </p:cNvSpPr>
          <p:nvPr>
            <p:ph idx="1"/>
          </p:nvPr>
        </p:nvSpPr>
        <p:spPr>
          <a:xfrm>
            <a:off x="1069848" y="1945341"/>
            <a:ext cx="10058400" cy="4688541"/>
          </a:xfrm>
        </p:spPr>
        <p:txBody>
          <a:bodyPr>
            <a:normAutofit fontScale="92500" lnSpcReduction="10000"/>
          </a:bodyPr>
          <a:lstStyle/>
          <a:p>
            <a:r>
              <a:rPr lang="en-US" sz="2800" dirty="0"/>
              <a:t>A love story between a woman and a shepherd, this book focuses entirely on the pleasures of romantic love between a man and a woman. </a:t>
            </a:r>
          </a:p>
          <a:p>
            <a:r>
              <a:rPr lang="en-US" sz="2800" dirty="0"/>
              <a:t>The Song also presents multiple warnings concerning the dangers of romantic attraction. (2:7, 3:5, 8:4)</a:t>
            </a:r>
          </a:p>
          <a:p>
            <a:r>
              <a:rPr lang="en-US" sz="2800" dirty="0"/>
              <a:t>True romantic love is a selfless act. The Song shows a progression of the woman’s attitude on this point. (2:16, 6:3, 7:10)</a:t>
            </a:r>
          </a:p>
          <a:p>
            <a:r>
              <a:rPr lang="en-US" sz="2800" dirty="0"/>
              <a:t>Orchard = Boundaries</a:t>
            </a:r>
          </a:p>
          <a:p>
            <a:r>
              <a:rPr lang="en-US" sz="2800" dirty="0"/>
              <a:t>Garden = Eden Imagery, evoking idealism</a:t>
            </a:r>
          </a:p>
          <a:p>
            <a:r>
              <a:rPr lang="en-US" sz="2800" dirty="0"/>
              <a:t>Marriage Imagery = 8:5</a:t>
            </a:r>
          </a:p>
          <a:p>
            <a:endParaRPr lang="en-US" dirty="0"/>
          </a:p>
          <a:p>
            <a:endParaRPr lang="en-US" dirty="0"/>
          </a:p>
        </p:txBody>
      </p:sp>
    </p:spTree>
    <p:extLst>
      <p:ext uri="{BB962C8B-B14F-4D97-AF65-F5344CB8AC3E}">
        <p14:creationId xmlns:p14="http://schemas.microsoft.com/office/powerpoint/2010/main" val="299027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95FE-7594-4373-A74F-2A4C98129880}"/>
              </a:ext>
            </a:extLst>
          </p:cNvPr>
          <p:cNvSpPr>
            <a:spLocks noGrp="1"/>
          </p:cNvSpPr>
          <p:nvPr>
            <p:ph type="title"/>
          </p:nvPr>
        </p:nvSpPr>
        <p:spPr/>
        <p:txBody>
          <a:bodyPr/>
          <a:lstStyle/>
          <a:p>
            <a:r>
              <a:rPr lang="en-US" dirty="0"/>
              <a:t>Matthew 19</a:t>
            </a:r>
          </a:p>
        </p:txBody>
      </p:sp>
      <p:sp>
        <p:nvSpPr>
          <p:cNvPr id="3" name="Content Placeholder 2">
            <a:extLst>
              <a:ext uri="{FF2B5EF4-FFF2-40B4-BE49-F238E27FC236}">
                <a16:creationId xmlns:a16="http://schemas.microsoft.com/office/drawing/2014/main" id="{A09030F3-F3CD-456A-8341-75168F51383F}"/>
              </a:ext>
            </a:extLst>
          </p:cNvPr>
          <p:cNvSpPr>
            <a:spLocks noGrp="1"/>
          </p:cNvSpPr>
          <p:nvPr>
            <p:ph idx="1"/>
          </p:nvPr>
        </p:nvSpPr>
        <p:spPr/>
        <p:txBody>
          <a:bodyPr>
            <a:normAutofit/>
          </a:bodyPr>
          <a:lstStyle/>
          <a:p>
            <a:r>
              <a:rPr lang="en-US" sz="2800" dirty="0"/>
              <a:t>Jesus reaffirms the design of creation.</a:t>
            </a:r>
          </a:p>
          <a:p>
            <a:r>
              <a:rPr lang="en-US" sz="2800" dirty="0"/>
              <a:t>Man and woman come together for lifelong marriage that no one can separate.</a:t>
            </a:r>
          </a:p>
          <a:p>
            <a:r>
              <a:rPr lang="en-US" sz="2800" dirty="0"/>
              <a:t>This is a difficult teaching, as the disciples demonstrate.</a:t>
            </a:r>
          </a:p>
          <a:p>
            <a:r>
              <a:rPr lang="en-US" sz="2800" dirty="0"/>
              <a:t>The other option is to be a “eunuch” for the sake of the kingdom.</a:t>
            </a:r>
          </a:p>
        </p:txBody>
      </p:sp>
    </p:spTree>
    <p:extLst>
      <p:ext uri="{BB962C8B-B14F-4D97-AF65-F5344CB8AC3E}">
        <p14:creationId xmlns:p14="http://schemas.microsoft.com/office/powerpoint/2010/main" val="150206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FCCEA-7F7B-407B-B119-9AF4D1890C5E}"/>
              </a:ext>
            </a:extLst>
          </p:cNvPr>
          <p:cNvSpPr>
            <a:spLocks noGrp="1"/>
          </p:cNvSpPr>
          <p:nvPr>
            <p:ph type="title"/>
          </p:nvPr>
        </p:nvSpPr>
        <p:spPr/>
        <p:txBody>
          <a:bodyPr/>
          <a:lstStyle/>
          <a:p>
            <a:r>
              <a:rPr lang="en-US" dirty="0"/>
              <a:t>1 Corinthians 7</a:t>
            </a:r>
          </a:p>
        </p:txBody>
      </p:sp>
      <p:sp>
        <p:nvSpPr>
          <p:cNvPr id="3" name="Content Placeholder 2">
            <a:extLst>
              <a:ext uri="{FF2B5EF4-FFF2-40B4-BE49-F238E27FC236}">
                <a16:creationId xmlns:a16="http://schemas.microsoft.com/office/drawing/2014/main" id="{FD7E23FC-0921-4B54-A047-4A118F7EFE2B}"/>
              </a:ext>
            </a:extLst>
          </p:cNvPr>
          <p:cNvSpPr>
            <a:spLocks noGrp="1"/>
          </p:cNvSpPr>
          <p:nvPr>
            <p:ph idx="1"/>
          </p:nvPr>
        </p:nvSpPr>
        <p:spPr/>
        <p:txBody>
          <a:bodyPr>
            <a:normAutofit/>
          </a:bodyPr>
          <a:lstStyle/>
          <a:p>
            <a:r>
              <a:rPr lang="en-US" sz="3200" dirty="0"/>
              <a:t>Paul affirms that sex is in fact a good thing.</a:t>
            </a:r>
          </a:p>
          <a:p>
            <a:r>
              <a:rPr lang="en-US" sz="3200" dirty="0"/>
              <a:t>Husbands and wives have a duty to one another.</a:t>
            </a:r>
          </a:p>
          <a:p>
            <a:r>
              <a:rPr lang="en-US" sz="3200" dirty="0"/>
              <a:t>Marriage is the outlet for burning passion and desire. </a:t>
            </a:r>
          </a:p>
          <a:p>
            <a:r>
              <a:rPr lang="en-US" sz="3200" dirty="0"/>
              <a:t>Celibacy is again touted as an option.</a:t>
            </a:r>
          </a:p>
        </p:txBody>
      </p:sp>
    </p:spTree>
    <p:extLst>
      <p:ext uri="{BB962C8B-B14F-4D97-AF65-F5344CB8AC3E}">
        <p14:creationId xmlns:p14="http://schemas.microsoft.com/office/powerpoint/2010/main" val="2698517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F602-E6D3-405F-9992-E17B7845F36C}"/>
              </a:ext>
            </a:extLst>
          </p:cNvPr>
          <p:cNvSpPr>
            <a:spLocks noGrp="1"/>
          </p:cNvSpPr>
          <p:nvPr>
            <p:ph type="title"/>
          </p:nvPr>
        </p:nvSpPr>
        <p:spPr/>
        <p:txBody>
          <a:bodyPr/>
          <a:lstStyle/>
          <a:p>
            <a:r>
              <a:rPr lang="en-US" dirty="0"/>
              <a:t>Ephesians 5</a:t>
            </a:r>
          </a:p>
        </p:txBody>
      </p:sp>
      <p:sp>
        <p:nvSpPr>
          <p:cNvPr id="3" name="Content Placeholder 2">
            <a:extLst>
              <a:ext uri="{FF2B5EF4-FFF2-40B4-BE49-F238E27FC236}">
                <a16:creationId xmlns:a16="http://schemas.microsoft.com/office/drawing/2014/main" id="{161A4D6B-DFBE-451A-BCD8-67EB5BD4D48D}"/>
              </a:ext>
            </a:extLst>
          </p:cNvPr>
          <p:cNvSpPr>
            <a:spLocks noGrp="1"/>
          </p:cNvSpPr>
          <p:nvPr>
            <p:ph idx="1"/>
          </p:nvPr>
        </p:nvSpPr>
        <p:spPr/>
        <p:txBody>
          <a:bodyPr>
            <a:normAutofit/>
          </a:bodyPr>
          <a:lstStyle/>
          <a:p>
            <a:r>
              <a:rPr lang="en-US" sz="2800" dirty="0"/>
              <a:t>The marriage relationship between husband and wife is sacramental.</a:t>
            </a:r>
          </a:p>
          <a:p>
            <a:r>
              <a:rPr lang="en-US" sz="2800" dirty="0"/>
              <a:t>The husband demonstrates Christ, the wife demonstrates the Church.</a:t>
            </a:r>
          </a:p>
          <a:p>
            <a:r>
              <a:rPr lang="en-US" sz="2800" dirty="0"/>
              <a:t>It is a profound mystery. </a:t>
            </a:r>
          </a:p>
          <a:p>
            <a:r>
              <a:rPr lang="en-US" sz="2800" dirty="0"/>
              <a:t>Human marriage is a shadow of the greater reality.</a:t>
            </a:r>
          </a:p>
        </p:txBody>
      </p:sp>
    </p:spTree>
    <p:extLst>
      <p:ext uri="{BB962C8B-B14F-4D97-AF65-F5344CB8AC3E}">
        <p14:creationId xmlns:p14="http://schemas.microsoft.com/office/powerpoint/2010/main" val="188809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F3098-EDB1-44C1-8A83-3FFE6A404F0B}"/>
              </a:ext>
            </a:extLst>
          </p:cNvPr>
          <p:cNvSpPr>
            <a:spLocks noGrp="1"/>
          </p:cNvSpPr>
          <p:nvPr>
            <p:ph type="title"/>
          </p:nvPr>
        </p:nvSpPr>
        <p:spPr/>
        <p:txBody>
          <a:bodyPr/>
          <a:lstStyle/>
          <a:p>
            <a:r>
              <a:rPr lang="en-US" dirty="0"/>
              <a:t>So What Does the Bible Say?</a:t>
            </a:r>
          </a:p>
        </p:txBody>
      </p:sp>
      <p:sp>
        <p:nvSpPr>
          <p:cNvPr id="3" name="Content Placeholder 2">
            <a:extLst>
              <a:ext uri="{FF2B5EF4-FFF2-40B4-BE49-F238E27FC236}">
                <a16:creationId xmlns:a16="http://schemas.microsoft.com/office/drawing/2014/main" id="{9CF5F85E-B253-4C09-BB29-10B63B0BFC31}"/>
              </a:ext>
            </a:extLst>
          </p:cNvPr>
          <p:cNvSpPr>
            <a:spLocks noGrp="1"/>
          </p:cNvSpPr>
          <p:nvPr>
            <p:ph idx="1"/>
          </p:nvPr>
        </p:nvSpPr>
        <p:spPr/>
        <p:txBody>
          <a:bodyPr>
            <a:normAutofit fontScale="92500"/>
          </a:bodyPr>
          <a:lstStyle/>
          <a:p>
            <a:r>
              <a:rPr lang="en-US" sz="2800" dirty="0"/>
              <a:t>Human Beings were created both male and female.</a:t>
            </a:r>
          </a:p>
          <a:p>
            <a:r>
              <a:rPr lang="en-US" sz="2800" dirty="0"/>
              <a:t>Male and Female were designed to come together in life-long marriage to become one flesh.</a:t>
            </a:r>
          </a:p>
          <a:p>
            <a:r>
              <a:rPr lang="en-US" sz="2800" dirty="0"/>
              <a:t>Sex and sexuality, when in this context, is an overwhelming good.</a:t>
            </a:r>
          </a:p>
          <a:p>
            <a:r>
              <a:rPr lang="en-US" sz="2800" dirty="0"/>
              <a:t>Marriage points to something beyond itself; namely Christ and the Church.</a:t>
            </a:r>
          </a:p>
          <a:p>
            <a:r>
              <a:rPr lang="en-US" sz="2800" dirty="0"/>
              <a:t>Outside of monogamous marriage between husband and wife, celibacy is the viable option for living for the Kingdom.</a:t>
            </a:r>
          </a:p>
        </p:txBody>
      </p:sp>
    </p:spTree>
    <p:extLst>
      <p:ext uri="{BB962C8B-B14F-4D97-AF65-F5344CB8AC3E}">
        <p14:creationId xmlns:p14="http://schemas.microsoft.com/office/powerpoint/2010/main" val="3132968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747E-8ED5-46A8-B734-0706611766FB}"/>
              </a:ext>
            </a:extLst>
          </p:cNvPr>
          <p:cNvSpPr>
            <a:spLocks noGrp="1"/>
          </p:cNvSpPr>
          <p:nvPr>
            <p:ph type="title"/>
          </p:nvPr>
        </p:nvSpPr>
        <p:spPr/>
        <p:txBody>
          <a:bodyPr/>
          <a:lstStyle/>
          <a:p>
            <a:r>
              <a:rPr lang="en-US" dirty="0"/>
              <a:t>Negative Biblical Picture</a:t>
            </a:r>
          </a:p>
        </p:txBody>
      </p:sp>
      <p:sp>
        <p:nvSpPr>
          <p:cNvPr id="3" name="Text Placeholder 2">
            <a:extLst>
              <a:ext uri="{FF2B5EF4-FFF2-40B4-BE49-F238E27FC236}">
                <a16:creationId xmlns:a16="http://schemas.microsoft.com/office/drawing/2014/main" id="{2A63A1A7-3911-4048-B145-3F4988FB343E}"/>
              </a:ext>
            </a:extLst>
          </p:cNvPr>
          <p:cNvSpPr>
            <a:spLocks noGrp="1"/>
          </p:cNvSpPr>
          <p:nvPr>
            <p:ph type="body" idx="1"/>
          </p:nvPr>
        </p:nvSpPr>
        <p:spPr/>
        <p:txBody>
          <a:bodyPr/>
          <a:lstStyle/>
          <a:p>
            <a:r>
              <a:rPr lang="en-US" dirty="0"/>
              <a:t>The “NO” of Scripture</a:t>
            </a:r>
          </a:p>
        </p:txBody>
      </p:sp>
    </p:spTree>
    <p:extLst>
      <p:ext uri="{BB962C8B-B14F-4D97-AF65-F5344CB8AC3E}">
        <p14:creationId xmlns:p14="http://schemas.microsoft.com/office/powerpoint/2010/main" val="1876453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89A26-C242-46D0-B2A9-F0E9F7043737}"/>
              </a:ext>
            </a:extLst>
          </p:cNvPr>
          <p:cNvSpPr>
            <a:spLocks noGrp="1"/>
          </p:cNvSpPr>
          <p:nvPr>
            <p:ph type="title"/>
          </p:nvPr>
        </p:nvSpPr>
        <p:spPr/>
        <p:txBody>
          <a:bodyPr/>
          <a:lstStyle/>
          <a:p>
            <a:r>
              <a:rPr lang="en-US" dirty="0"/>
              <a:t>What Does the Bible say “No” To?</a:t>
            </a:r>
          </a:p>
        </p:txBody>
      </p:sp>
      <p:sp>
        <p:nvSpPr>
          <p:cNvPr id="3" name="Content Placeholder 2">
            <a:extLst>
              <a:ext uri="{FF2B5EF4-FFF2-40B4-BE49-F238E27FC236}">
                <a16:creationId xmlns:a16="http://schemas.microsoft.com/office/drawing/2014/main" id="{6A822D9E-AE40-4940-A0F8-EDFA3F861E08}"/>
              </a:ext>
            </a:extLst>
          </p:cNvPr>
          <p:cNvSpPr>
            <a:spLocks noGrp="1"/>
          </p:cNvSpPr>
          <p:nvPr>
            <p:ph idx="1"/>
          </p:nvPr>
        </p:nvSpPr>
        <p:spPr>
          <a:xfrm>
            <a:off x="1069848" y="1882587"/>
            <a:ext cx="10058400" cy="4652683"/>
          </a:xfrm>
        </p:spPr>
        <p:txBody>
          <a:bodyPr>
            <a:normAutofit/>
          </a:bodyPr>
          <a:lstStyle/>
          <a:p>
            <a:r>
              <a:rPr lang="en-US" sz="3600" dirty="0"/>
              <a:t>Bestiality</a:t>
            </a:r>
          </a:p>
          <a:p>
            <a:r>
              <a:rPr lang="en-US" sz="3600" dirty="0"/>
              <a:t>Adultery</a:t>
            </a:r>
          </a:p>
          <a:p>
            <a:r>
              <a:rPr lang="en-US" sz="3600" dirty="0"/>
              <a:t>Polygamy</a:t>
            </a:r>
          </a:p>
          <a:p>
            <a:r>
              <a:rPr lang="en-US" sz="3600" dirty="0"/>
              <a:t>Incest</a:t>
            </a:r>
          </a:p>
          <a:p>
            <a:r>
              <a:rPr lang="en-US" sz="3600" dirty="0"/>
              <a:t>Rape</a:t>
            </a:r>
          </a:p>
          <a:p>
            <a:r>
              <a:rPr lang="en-US" sz="3600" dirty="0"/>
              <a:t>Same-Sex Acts</a:t>
            </a:r>
          </a:p>
          <a:p>
            <a:r>
              <a:rPr lang="en-US" sz="3600" dirty="0"/>
              <a:t>Sexual Immorality or Fornication</a:t>
            </a:r>
          </a:p>
        </p:txBody>
      </p:sp>
    </p:spTree>
    <p:extLst>
      <p:ext uri="{BB962C8B-B14F-4D97-AF65-F5344CB8AC3E}">
        <p14:creationId xmlns:p14="http://schemas.microsoft.com/office/powerpoint/2010/main" val="3095325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1124F-88F9-4AAF-8D51-F73B85548FD9}"/>
              </a:ext>
            </a:extLst>
          </p:cNvPr>
          <p:cNvSpPr>
            <a:spLocks noGrp="1"/>
          </p:cNvSpPr>
          <p:nvPr>
            <p:ph type="title"/>
          </p:nvPr>
        </p:nvSpPr>
        <p:spPr/>
        <p:txBody>
          <a:bodyPr/>
          <a:lstStyle/>
          <a:p>
            <a:r>
              <a:rPr lang="en-US" dirty="0"/>
              <a:t>Bestiality</a:t>
            </a:r>
          </a:p>
        </p:txBody>
      </p:sp>
      <p:sp>
        <p:nvSpPr>
          <p:cNvPr id="3" name="Content Placeholder 2">
            <a:extLst>
              <a:ext uri="{FF2B5EF4-FFF2-40B4-BE49-F238E27FC236}">
                <a16:creationId xmlns:a16="http://schemas.microsoft.com/office/drawing/2014/main" id="{7B107ACC-EA35-43D0-983B-938747B9A51C}"/>
              </a:ext>
            </a:extLst>
          </p:cNvPr>
          <p:cNvSpPr>
            <a:spLocks noGrp="1"/>
          </p:cNvSpPr>
          <p:nvPr>
            <p:ph idx="1"/>
          </p:nvPr>
        </p:nvSpPr>
        <p:spPr/>
        <p:txBody>
          <a:bodyPr>
            <a:normAutofit/>
          </a:bodyPr>
          <a:lstStyle/>
          <a:p>
            <a:r>
              <a:rPr lang="en-US" sz="3600" dirty="0"/>
              <a:t>Genesis 2:20</a:t>
            </a:r>
          </a:p>
          <a:p>
            <a:r>
              <a:rPr lang="en-US" sz="3600" dirty="0"/>
              <a:t>Exodus 22:19</a:t>
            </a:r>
          </a:p>
          <a:p>
            <a:r>
              <a:rPr lang="en-US" sz="3600" dirty="0"/>
              <a:t>Leviticus 18:23</a:t>
            </a:r>
          </a:p>
          <a:p>
            <a:r>
              <a:rPr lang="en-US" sz="3600" dirty="0"/>
              <a:t>Leviticus 20:15-16</a:t>
            </a:r>
          </a:p>
          <a:p>
            <a:r>
              <a:rPr lang="en-US" sz="3600" dirty="0"/>
              <a:t>Deuteronomy 27:21</a:t>
            </a:r>
          </a:p>
        </p:txBody>
      </p:sp>
    </p:spTree>
    <p:extLst>
      <p:ext uri="{BB962C8B-B14F-4D97-AF65-F5344CB8AC3E}">
        <p14:creationId xmlns:p14="http://schemas.microsoft.com/office/powerpoint/2010/main" val="1151522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83EE2-E5D2-4AD2-86E2-0F87D4C1456F}"/>
              </a:ext>
            </a:extLst>
          </p:cNvPr>
          <p:cNvSpPr>
            <a:spLocks noGrp="1"/>
          </p:cNvSpPr>
          <p:nvPr>
            <p:ph type="title"/>
          </p:nvPr>
        </p:nvSpPr>
        <p:spPr/>
        <p:txBody>
          <a:bodyPr/>
          <a:lstStyle/>
          <a:p>
            <a:r>
              <a:rPr lang="en-US" dirty="0"/>
              <a:t>Adultery</a:t>
            </a:r>
          </a:p>
        </p:txBody>
      </p:sp>
      <p:sp>
        <p:nvSpPr>
          <p:cNvPr id="3" name="Content Placeholder 2">
            <a:extLst>
              <a:ext uri="{FF2B5EF4-FFF2-40B4-BE49-F238E27FC236}">
                <a16:creationId xmlns:a16="http://schemas.microsoft.com/office/drawing/2014/main" id="{10C800FE-3BDA-44AE-A1B8-4A09EF6869E4}"/>
              </a:ext>
            </a:extLst>
          </p:cNvPr>
          <p:cNvSpPr>
            <a:spLocks noGrp="1"/>
          </p:cNvSpPr>
          <p:nvPr>
            <p:ph idx="1"/>
          </p:nvPr>
        </p:nvSpPr>
        <p:spPr/>
        <p:txBody>
          <a:bodyPr>
            <a:normAutofit/>
          </a:bodyPr>
          <a:lstStyle/>
          <a:p>
            <a:r>
              <a:rPr lang="en-US" sz="3200" dirty="0"/>
              <a:t>Exodus 20:14</a:t>
            </a:r>
          </a:p>
          <a:p>
            <a:r>
              <a:rPr lang="en-US" sz="3200" dirty="0"/>
              <a:t>Matthew 5:27-30</a:t>
            </a:r>
          </a:p>
          <a:p>
            <a:r>
              <a:rPr lang="en-US" sz="3200" dirty="0"/>
              <a:t>Adultery is mentioned a total of 52 times throughout the Bible, always negatively. There are numerous commands in both Testaments against adultery.</a:t>
            </a:r>
          </a:p>
        </p:txBody>
      </p:sp>
    </p:spTree>
    <p:extLst>
      <p:ext uri="{BB962C8B-B14F-4D97-AF65-F5344CB8AC3E}">
        <p14:creationId xmlns:p14="http://schemas.microsoft.com/office/powerpoint/2010/main" val="134100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7B41-ADD8-4FE7-A73E-DB6AE7AD72BB}"/>
              </a:ext>
            </a:extLst>
          </p:cNvPr>
          <p:cNvSpPr>
            <a:spLocks noGrp="1"/>
          </p:cNvSpPr>
          <p:nvPr>
            <p:ph type="title"/>
          </p:nvPr>
        </p:nvSpPr>
        <p:spPr/>
        <p:txBody>
          <a:bodyPr/>
          <a:lstStyle/>
          <a:p>
            <a:r>
              <a:rPr lang="en-US" dirty="0"/>
              <a:t>Modern Preconceptions</a:t>
            </a:r>
          </a:p>
        </p:txBody>
      </p:sp>
      <p:sp>
        <p:nvSpPr>
          <p:cNvPr id="3" name="Text Placeholder 2">
            <a:extLst>
              <a:ext uri="{FF2B5EF4-FFF2-40B4-BE49-F238E27FC236}">
                <a16:creationId xmlns:a16="http://schemas.microsoft.com/office/drawing/2014/main" id="{4DF52879-4CB8-44B0-869F-076B6B1CF37B}"/>
              </a:ext>
            </a:extLst>
          </p:cNvPr>
          <p:cNvSpPr>
            <a:spLocks noGrp="1"/>
          </p:cNvSpPr>
          <p:nvPr>
            <p:ph type="body" idx="1"/>
          </p:nvPr>
        </p:nvSpPr>
        <p:spPr/>
        <p:txBody>
          <a:bodyPr/>
          <a:lstStyle/>
          <a:p>
            <a:r>
              <a:rPr lang="en-US" dirty="0"/>
              <a:t>Taking a Look at Some of Our Culture’s Traits</a:t>
            </a:r>
          </a:p>
        </p:txBody>
      </p:sp>
    </p:spTree>
    <p:extLst>
      <p:ext uri="{BB962C8B-B14F-4D97-AF65-F5344CB8AC3E}">
        <p14:creationId xmlns:p14="http://schemas.microsoft.com/office/powerpoint/2010/main" val="862180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21673-E119-46B7-B766-1AB5D543BCF8}"/>
              </a:ext>
            </a:extLst>
          </p:cNvPr>
          <p:cNvSpPr>
            <a:spLocks noGrp="1"/>
          </p:cNvSpPr>
          <p:nvPr>
            <p:ph type="title"/>
          </p:nvPr>
        </p:nvSpPr>
        <p:spPr/>
        <p:txBody>
          <a:bodyPr/>
          <a:lstStyle/>
          <a:p>
            <a:r>
              <a:rPr lang="en-US" dirty="0"/>
              <a:t>Polygamy</a:t>
            </a:r>
          </a:p>
        </p:txBody>
      </p:sp>
      <p:sp>
        <p:nvSpPr>
          <p:cNvPr id="3" name="Content Placeholder 2">
            <a:extLst>
              <a:ext uri="{FF2B5EF4-FFF2-40B4-BE49-F238E27FC236}">
                <a16:creationId xmlns:a16="http://schemas.microsoft.com/office/drawing/2014/main" id="{4A99C50F-0365-446C-B323-325FA7D57CED}"/>
              </a:ext>
            </a:extLst>
          </p:cNvPr>
          <p:cNvSpPr>
            <a:spLocks noGrp="1"/>
          </p:cNvSpPr>
          <p:nvPr>
            <p:ph idx="1"/>
          </p:nvPr>
        </p:nvSpPr>
        <p:spPr/>
        <p:txBody>
          <a:bodyPr>
            <a:normAutofit fontScale="92500"/>
          </a:bodyPr>
          <a:lstStyle/>
          <a:p>
            <a:r>
              <a:rPr lang="en-US" sz="3200" dirty="0"/>
              <a:t>No explicit prohibitions, but every time polygamy is shown it ends in disaster.</a:t>
            </a:r>
          </a:p>
          <a:p>
            <a:r>
              <a:rPr lang="en-US" sz="3200" dirty="0"/>
              <a:t>Abraham and Sarah – Conflict between Isaac and Ishmael</a:t>
            </a:r>
          </a:p>
          <a:p>
            <a:r>
              <a:rPr lang="en-US" sz="3200" dirty="0"/>
              <a:t>Jacob, Rachel, Leah – Jealousy, Infighting, Favoritism</a:t>
            </a:r>
          </a:p>
          <a:p>
            <a:r>
              <a:rPr lang="en-US" sz="3200" dirty="0"/>
              <a:t>David – Half siblings raping and murdering each other.</a:t>
            </a:r>
          </a:p>
          <a:p>
            <a:r>
              <a:rPr lang="en-US" sz="3200" dirty="0"/>
              <a:t>Solomon – The Kingdom divided over his unfaithfulness.</a:t>
            </a:r>
          </a:p>
          <a:p>
            <a:endParaRPr lang="en-US" dirty="0"/>
          </a:p>
        </p:txBody>
      </p:sp>
    </p:spTree>
    <p:extLst>
      <p:ext uri="{BB962C8B-B14F-4D97-AF65-F5344CB8AC3E}">
        <p14:creationId xmlns:p14="http://schemas.microsoft.com/office/powerpoint/2010/main" val="4159611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EA33E-4CD6-4E6A-AD7F-766C31A70C9A}"/>
              </a:ext>
            </a:extLst>
          </p:cNvPr>
          <p:cNvSpPr>
            <a:spLocks noGrp="1"/>
          </p:cNvSpPr>
          <p:nvPr>
            <p:ph type="title"/>
          </p:nvPr>
        </p:nvSpPr>
        <p:spPr/>
        <p:txBody>
          <a:bodyPr/>
          <a:lstStyle/>
          <a:p>
            <a:r>
              <a:rPr lang="en-US" dirty="0"/>
              <a:t>Incest</a:t>
            </a:r>
          </a:p>
        </p:txBody>
      </p:sp>
      <p:sp>
        <p:nvSpPr>
          <p:cNvPr id="3" name="Content Placeholder 2">
            <a:extLst>
              <a:ext uri="{FF2B5EF4-FFF2-40B4-BE49-F238E27FC236}">
                <a16:creationId xmlns:a16="http://schemas.microsoft.com/office/drawing/2014/main" id="{AE4E5352-EF89-407C-A58B-184B39148AE1}"/>
              </a:ext>
            </a:extLst>
          </p:cNvPr>
          <p:cNvSpPr>
            <a:spLocks noGrp="1"/>
          </p:cNvSpPr>
          <p:nvPr>
            <p:ph idx="1"/>
          </p:nvPr>
        </p:nvSpPr>
        <p:spPr/>
        <p:txBody>
          <a:bodyPr>
            <a:normAutofit/>
          </a:bodyPr>
          <a:lstStyle/>
          <a:p>
            <a:r>
              <a:rPr lang="en-US" sz="3200" dirty="0"/>
              <a:t>Leviticus 18:8-17</a:t>
            </a:r>
          </a:p>
          <a:p>
            <a:r>
              <a:rPr lang="en-US" sz="3200" dirty="0"/>
              <a:t>Leviticus 20</a:t>
            </a:r>
          </a:p>
          <a:p>
            <a:r>
              <a:rPr lang="en-US" sz="3200" dirty="0"/>
              <a:t>1 Corinthians 5:1</a:t>
            </a:r>
          </a:p>
          <a:p>
            <a:r>
              <a:rPr lang="en-US" sz="3200" dirty="0"/>
              <a:t>While married brothers and sisters are shown in the Bible (Abraham and Sarah) the majority of the evidence points to incest being wrong.</a:t>
            </a:r>
          </a:p>
        </p:txBody>
      </p:sp>
    </p:spTree>
    <p:extLst>
      <p:ext uri="{BB962C8B-B14F-4D97-AF65-F5344CB8AC3E}">
        <p14:creationId xmlns:p14="http://schemas.microsoft.com/office/powerpoint/2010/main" val="4174954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54D64-9C30-4C34-87AB-F141BF9CB2D4}"/>
              </a:ext>
            </a:extLst>
          </p:cNvPr>
          <p:cNvSpPr>
            <a:spLocks noGrp="1"/>
          </p:cNvSpPr>
          <p:nvPr>
            <p:ph type="title"/>
          </p:nvPr>
        </p:nvSpPr>
        <p:spPr/>
        <p:txBody>
          <a:bodyPr/>
          <a:lstStyle/>
          <a:p>
            <a:r>
              <a:rPr lang="en-US" dirty="0"/>
              <a:t>Rape</a:t>
            </a:r>
          </a:p>
        </p:txBody>
      </p:sp>
      <p:sp>
        <p:nvSpPr>
          <p:cNvPr id="3" name="Content Placeholder 2">
            <a:extLst>
              <a:ext uri="{FF2B5EF4-FFF2-40B4-BE49-F238E27FC236}">
                <a16:creationId xmlns:a16="http://schemas.microsoft.com/office/drawing/2014/main" id="{4141F7D7-9C43-4C74-AB15-C2C32EFD7FA2}"/>
              </a:ext>
            </a:extLst>
          </p:cNvPr>
          <p:cNvSpPr>
            <a:spLocks noGrp="1"/>
          </p:cNvSpPr>
          <p:nvPr>
            <p:ph idx="1"/>
          </p:nvPr>
        </p:nvSpPr>
        <p:spPr/>
        <p:txBody>
          <a:bodyPr>
            <a:normAutofit/>
          </a:bodyPr>
          <a:lstStyle/>
          <a:p>
            <a:r>
              <a:rPr lang="en-US" sz="3200" dirty="0"/>
              <a:t>Deuteronomy 22:23-29</a:t>
            </a:r>
          </a:p>
          <a:p>
            <a:r>
              <a:rPr lang="en-US" sz="3200" dirty="0"/>
              <a:t>Rape is categorically wrong. This explicit prohibition, coupled with Biblical teaching on gentleness and valuing others above yourself, makes rape always wrong.</a:t>
            </a:r>
          </a:p>
        </p:txBody>
      </p:sp>
    </p:spTree>
    <p:extLst>
      <p:ext uri="{BB962C8B-B14F-4D97-AF65-F5344CB8AC3E}">
        <p14:creationId xmlns:p14="http://schemas.microsoft.com/office/powerpoint/2010/main" val="1694377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9F8AF-1EB5-47B8-A581-950DFA3CB632}"/>
              </a:ext>
            </a:extLst>
          </p:cNvPr>
          <p:cNvSpPr>
            <a:spLocks noGrp="1"/>
          </p:cNvSpPr>
          <p:nvPr>
            <p:ph type="title"/>
          </p:nvPr>
        </p:nvSpPr>
        <p:spPr/>
        <p:txBody>
          <a:bodyPr/>
          <a:lstStyle/>
          <a:p>
            <a:r>
              <a:rPr lang="en-US" dirty="0"/>
              <a:t>Same Sex Acts: Genesis 19</a:t>
            </a:r>
          </a:p>
        </p:txBody>
      </p:sp>
      <p:sp>
        <p:nvSpPr>
          <p:cNvPr id="3" name="Content Placeholder 2">
            <a:extLst>
              <a:ext uri="{FF2B5EF4-FFF2-40B4-BE49-F238E27FC236}">
                <a16:creationId xmlns:a16="http://schemas.microsoft.com/office/drawing/2014/main" id="{03535B8C-2FCD-4171-BCF3-92600C6719CE}"/>
              </a:ext>
            </a:extLst>
          </p:cNvPr>
          <p:cNvSpPr>
            <a:spLocks noGrp="1"/>
          </p:cNvSpPr>
          <p:nvPr>
            <p:ph idx="1"/>
          </p:nvPr>
        </p:nvSpPr>
        <p:spPr>
          <a:xfrm>
            <a:off x="1069848" y="2057400"/>
            <a:ext cx="10058400" cy="4446494"/>
          </a:xfrm>
        </p:spPr>
        <p:txBody>
          <a:bodyPr>
            <a:normAutofit lnSpcReduction="10000"/>
          </a:bodyPr>
          <a:lstStyle/>
          <a:p>
            <a:r>
              <a:rPr lang="en-US" sz="2400" dirty="0"/>
              <a:t>Objection: The sin condemned is inhospitality, not homosexuality.</a:t>
            </a:r>
          </a:p>
          <a:p>
            <a:r>
              <a:rPr lang="en-US" sz="2400" dirty="0"/>
              <a:t>Answer: While the sin of inhospitality is being condemned, and is condemned elsewhere in Scripture, that does not mean that homosexuality isn’t being condemned. </a:t>
            </a:r>
          </a:p>
          <a:p>
            <a:r>
              <a:rPr lang="en-US" sz="2400" dirty="0"/>
              <a:t>Objection: The only sexual sin being condemned is rape. The fact that it is threatened on men by men is irrelevant.</a:t>
            </a:r>
          </a:p>
          <a:p>
            <a:r>
              <a:rPr lang="en-US" sz="2400" dirty="0"/>
              <a:t>Answer: While rape is being condemned, and is condemned elsewhere in Scripture, that does not mean that homosexuality isn’t also being condemned.</a:t>
            </a:r>
          </a:p>
          <a:p>
            <a:r>
              <a:rPr lang="en-US" sz="2400" dirty="0"/>
              <a:t>Ancient Jewish commentators and scholars clearly took this story as a condemnation of homosexuality, as has the vast majority of the Christian tradition.</a:t>
            </a:r>
          </a:p>
        </p:txBody>
      </p:sp>
    </p:spTree>
    <p:extLst>
      <p:ext uri="{BB962C8B-B14F-4D97-AF65-F5344CB8AC3E}">
        <p14:creationId xmlns:p14="http://schemas.microsoft.com/office/powerpoint/2010/main" val="1007523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79C90-B852-463E-8304-444163EAF1AA}"/>
              </a:ext>
            </a:extLst>
          </p:cNvPr>
          <p:cNvSpPr>
            <a:spLocks noGrp="1"/>
          </p:cNvSpPr>
          <p:nvPr>
            <p:ph type="title"/>
          </p:nvPr>
        </p:nvSpPr>
        <p:spPr/>
        <p:txBody>
          <a:bodyPr/>
          <a:lstStyle/>
          <a:p>
            <a:r>
              <a:rPr lang="en-US" dirty="0"/>
              <a:t>Same Sex Acts: Leviticus 18:22, 20:13</a:t>
            </a:r>
          </a:p>
        </p:txBody>
      </p:sp>
      <p:sp>
        <p:nvSpPr>
          <p:cNvPr id="3" name="Content Placeholder 2">
            <a:extLst>
              <a:ext uri="{FF2B5EF4-FFF2-40B4-BE49-F238E27FC236}">
                <a16:creationId xmlns:a16="http://schemas.microsoft.com/office/drawing/2014/main" id="{C988CF1D-A013-4908-AE2F-426D526D3CCC}"/>
              </a:ext>
            </a:extLst>
          </p:cNvPr>
          <p:cNvSpPr>
            <a:spLocks noGrp="1"/>
          </p:cNvSpPr>
          <p:nvPr>
            <p:ph idx="1"/>
          </p:nvPr>
        </p:nvSpPr>
        <p:spPr>
          <a:xfrm>
            <a:off x="1069848" y="1890713"/>
            <a:ext cx="10058400" cy="4705350"/>
          </a:xfrm>
        </p:spPr>
        <p:txBody>
          <a:bodyPr>
            <a:normAutofit lnSpcReduction="10000"/>
          </a:bodyPr>
          <a:lstStyle/>
          <a:p>
            <a:r>
              <a:rPr lang="en-US" sz="2400" dirty="0"/>
              <a:t>Objection: What is being condemned is ritual prostitution in the worship of idols, not committed same-sex relationships.</a:t>
            </a:r>
          </a:p>
          <a:p>
            <a:r>
              <a:rPr lang="en-US" sz="2400" dirty="0"/>
              <a:t>Answer: It does not say that and there is no reason to infer that. </a:t>
            </a:r>
          </a:p>
          <a:p>
            <a:r>
              <a:rPr lang="en-US" sz="2400" dirty="0"/>
              <a:t>Objection: The prohibition is only concerned with ritual holiness, not moral holiness. That’s what the term “abomination” refers too.</a:t>
            </a:r>
          </a:p>
          <a:p>
            <a:r>
              <a:rPr lang="en-US" sz="2400" dirty="0"/>
              <a:t>Answer: The term “abomination” is used 118 times. Only once is it used to describe something specifically “ritually impure” (Deuteronomy 14:3). The rest of the time it is used to describe something intrinsically evil. Also the distinction between ritual holiness and moral holiness does not appear in the text.</a:t>
            </a:r>
          </a:p>
          <a:p>
            <a:r>
              <a:rPr lang="en-US" sz="2400" dirty="0"/>
              <a:t> Leviticus clearly condemns homosexual behavior. It was traditionally understood (Philo, Josephus, Talmud, Dead Sea Scrolls) that it applied to both men and women.</a:t>
            </a:r>
          </a:p>
        </p:txBody>
      </p:sp>
    </p:spTree>
    <p:extLst>
      <p:ext uri="{BB962C8B-B14F-4D97-AF65-F5344CB8AC3E}">
        <p14:creationId xmlns:p14="http://schemas.microsoft.com/office/powerpoint/2010/main" val="2349449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82399-9891-40B6-8C0F-F44565D86706}"/>
              </a:ext>
            </a:extLst>
          </p:cNvPr>
          <p:cNvSpPr>
            <a:spLocks noGrp="1"/>
          </p:cNvSpPr>
          <p:nvPr>
            <p:ph type="title"/>
          </p:nvPr>
        </p:nvSpPr>
        <p:spPr/>
        <p:txBody>
          <a:bodyPr/>
          <a:lstStyle/>
          <a:p>
            <a:r>
              <a:rPr lang="en-US" dirty="0"/>
              <a:t>Same Sex Acts: Romans 1:26-27</a:t>
            </a:r>
          </a:p>
        </p:txBody>
      </p:sp>
      <p:sp>
        <p:nvSpPr>
          <p:cNvPr id="3" name="Content Placeholder 2">
            <a:extLst>
              <a:ext uri="{FF2B5EF4-FFF2-40B4-BE49-F238E27FC236}">
                <a16:creationId xmlns:a16="http://schemas.microsoft.com/office/drawing/2014/main" id="{5949ABEA-CF26-436B-B67E-B60971D54164}"/>
              </a:ext>
            </a:extLst>
          </p:cNvPr>
          <p:cNvSpPr>
            <a:spLocks noGrp="1"/>
          </p:cNvSpPr>
          <p:nvPr>
            <p:ph idx="1"/>
          </p:nvPr>
        </p:nvSpPr>
        <p:spPr>
          <a:xfrm>
            <a:off x="1069848" y="1714499"/>
            <a:ext cx="10058400" cy="4957763"/>
          </a:xfrm>
        </p:spPr>
        <p:txBody>
          <a:bodyPr/>
          <a:lstStyle/>
          <a:p>
            <a:r>
              <a:rPr lang="en-US" dirty="0"/>
              <a:t>Objection: Paul uses the terms “natural” and “unnatural.” It is natural for homosexual persons to be attracted to the same sex. Paul only condemns unnatural homosexual behavior, meaning heterosexual persons engaging in homosexual behavior. </a:t>
            </a:r>
          </a:p>
          <a:p>
            <a:r>
              <a:rPr lang="en-US" dirty="0"/>
              <a:t>Answer: The general Jewish consensus of the time (Philo, Josephus, etc.,) was that “natural” sexual behavior is between a man and a woman. The way God created the world was “natural,” and everything outside of that is “unnatural.” This would have been Paul’s mindset. There was no concept of a naturally homosexual person at that time.</a:t>
            </a:r>
          </a:p>
          <a:p>
            <a:r>
              <a:rPr lang="en-US" dirty="0"/>
              <a:t>Objection: Paul is using a rhetorical strategy in order to get the Roman church to listen to him. Paul uses homosexual practice only as a ploy to get the Jewish members on his side before flipping on them to get the Gentile members to listen. Therefore, Paul isn’t really condemning homosexual practice.</a:t>
            </a:r>
          </a:p>
          <a:p>
            <a:r>
              <a:rPr lang="en-US" dirty="0"/>
              <a:t>Answer: True, Paul is using a rhetorical strategy. However, the fact remains that Paul presents homosexual behavior as a sin and the prime example of “exchanging the truth of God for a lie.” Why use it as an example if it wasn’t true?</a:t>
            </a:r>
          </a:p>
        </p:txBody>
      </p:sp>
    </p:spTree>
    <p:extLst>
      <p:ext uri="{BB962C8B-B14F-4D97-AF65-F5344CB8AC3E}">
        <p14:creationId xmlns:p14="http://schemas.microsoft.com/office/powerpoint/2010/main" val="1919231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391F-98AC-4978-9E41-F8AC2AFDEB94}"/>
              </a:ext>
            </a:extLst>
          </p:cNvPr>
          <p:cNvSpPr>
            <a:spLocks noGrp="1"/>
          </p:cNvSpPr>
          <p:nvPr>
            <p:ph type="title"/>
          </p:nvPr>
        </p:nvSpPr>
        <p:spPr/>
        <p:txBody>
          <a:bodyPr/>
          <a:lstStyle/>
          <a:p>
            <a:r>
              <a:rPr lang="en-US" dirty="0"/>
              <a:t>Same Sex acts: 1 Corinthians 6:9, 1 Timothy 1:10</a:t>
            </a:r>
          </a:p>
        </p:txBody>
      </p:sp>
      <p:sp>
        <p:nvSpPr>
          <p:cNvPr id="3" name="Content Placeholder 2">
            <a:extLst>
              <a:ext uri="{FF2B5EF4-FFF2-40B4-BE49-F238E27FC236}">
                <a16:creationId xmlns:a16="http://schemas.microsoft.com/office/drawing/2014/main" id="{0E660DF2-4381-4858-930E-705D0FC2E495}"/>
              </a:ext>
            </a:extLst>
          </p:cNvPr>
          <p:cNvSpPr>
            <a:spLocks noGrp="1"/>
          </p:cNvSpPr>
          <p:nvPr>
            <p:ph idx="1"/>
          </p:nvPr>
        </p:nvSpPr>
        <p:spPr/>
        <p:txBody>
          <a:bodyPr/>
          <a:lstStyle/>
          <a:p>
            <a:r>
              <a:rPr lang="en-US" dirty="0"/>
              <a:t>Objection: Paul is only condemning pederasty and pedophilia, not consensual homosexual relationships. Those type of abusive relationships were common in Roman society and would have been the default understanding of Paul’s condemnations.</a:t>
            </a:r>
          </a:p>
          <a:p>
            <a:r>
              <a:rPr lang="en-US" dirty="0"/>
              <a:t>Answer: True, pederasty and pedophilia were common in the 1</a:t>
            </a:r>
            <a:r>
              <a:rPr lang="en-US" baseline="30000" dirty="0"/>
              <a:t>st</a:t>
            </a:r>
            <a:r>
              <a:rPr lang="en-US" dirty="0"/>
              <a:t> century. However, the terms Paul uses is not limited to these. While Paul is certainly condemning these actions that does not mean he isn’t condemning homosexual behavior in general, especially when considering his knowledge of Leviticus. </a:t>
            </a:r>
          </a:p>
          <a:p>
            <a:r>
              <a:rPr lang="en-US" dirty="0"/>
              <a:t>Both types of partner in the homosexual relationship are condemned in the New Testament. In Roman culture only the “soft” partner would have been looked down upon. Paul condemns both partners equally AND women who engage in homosexual behavior.</a:t>
            </a:r>
          </a:p>
        </p:txBody>
      </p:sp>
    </p:spTree>
    <p:extLst>
      <p:ext uri="{BB962C8B-B14F-4D97-AF65-F5344CB8AC3E}">
        <p14:creationId xmlns:p14="http://schemas.microsoft.com/office/powerpoint/2010/main" val="14496824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B6128-120E-40F3-87E4-9B944EACBFAB}"/>
              </a:ext>
            </a:extLst>
          </p:cNvPr>
          <p:cNvSpPr>
            <a:spLocks noGrp="1"/>
          </p:cNvSpPr>
          <p:nvPr>
            <p:ph type="title"/>
          </p:nvPr>
        </p:nvSpPr>
        <p:spPr/>
        <p:txBody>
          <a:bodyPr/>
          <a:lstStyle/>
          <a:p>
            <a:r>
              <a:rPr lang="en-US" dirty="0"/>
              <a:t>Sexual Immorality/Fornication</a:t>
            </a:r>
          </a:p>
        </p:txBody>
      </p:sp>
      <p:sp>
        <p:nvSpPr>
          <p:cNvPr id="3" name="Content Placeholder 2">
            <a:extLst>
              <a:ext uri="{FF2B5EF4-FFF2-40B4-BE49-F238E27FC236}">
                <a16:creationId xmlns:a16="http://schemas.microsoft.com/office/drawing/2014/main" id="{05D7E190-AC0E-4B6E-B6A3-CB149FA5B254}"/>
              </a:ext>
            </a:extLst>
          </p:cNvPr>
          <p:cNvSpPr>
            <a:spLocks noGrp="1"/>
          </p:cNvSpPr>
          <p:nvPr>
            <p:ph idx="1"/>
          </p:nvPr>
        </p:nvSpPr>
        <p:spPr>
          <a:xfrm>
            <a:off x="1069848" y="1728787"/>
            <a:ext cx="10058400" cy="4872037"/>
          </a:xfrm>
        </p:spPr>
        <p:txBody>
          <a:bodyPr>
            <a:normAutofit/>
          </a:bodyPr>
          <a:lstStyle/>
          <a:p>
            <a:r>
              <a:rPr lang="en-US" dirty="0"/>
              <a:t>This is an umbrella term for all types of sexual sin.</a:t>
            </a:r>
          </a:p>
          <a:p>
            <a:pPr lvl="1"/>
            <a:r>
              <a:rPr lang="en-US" dirty="0"/>
              <a:t>Translated from the Greek word “</a:t>
            </a:r>
            <a:r>
              <a:rPr lang="en-US" dirty="0" err="1"/>
              <a:t>porneia</a:t>
            </a:r>
            <a:r>
              <a:rPr lang="en-US" dirty="0"/>
              <a:t>.”</a:t>
            </a:r>
          </a:p>
          <a:p>
            <a:pPr lvl="1"/>
            <a:r>
              <a:rPr lang="en-US" dirty="0"/>
              <a:t>This word appears 55 times in the New Testament.</a:t>
            </a:r>
          </a:p>
          <a:p>
            <a:r>
              <a:rPr lang="en-US" dirty="0"/>
              <a:t>The question is what does sexual immorality refer to?</a:t>
            </a:r>
          </a:p>
          <a:p>
            <a:pPr lvl="1"/>
            <a:r>
              <a:rPr lang="en-US" dirty="0"/>
              <a:t>The authors of the New Testament and their readers knew what this shorthand meant.</a:t>
            </a:r>
          </a:p>
          <a:p>
            <a:pPr lvl="1"/>
            <a:r>
              <a:rPr lang="en-US" dirty="0"/>
              <a:t>The most likely explanation is the sexual prohibitions of Leviticus.</a:t>
            </a:r>
          </a:p>
          <a:p>
            <a:r>
              <a:rPr lang="en-US" dirty="0"/>
              <a:t>Acts 15, at the Council of Jerusalem, church leaders declared that Gentiles need not follow the entirety of the Jewish Law. Only two things were maintained; idol worship and sexual immorality.</a:t>
            </a:r>
          </a:p>
          <a:p>
            <a:r>
              <a:rPr lang="en-US" dirty="0"/>
              <a:t>The most likely meaning of “sexual immorality” is the prohibitions of Leviticus. The Council of Acts 15 makes this explicit, and it is the only common source known to all biblical authors and their recipients that was held as authoritative. </a:t>
            </a:r>
          </a:p>
          <a:p>
            <a:r>
              <a:rPr lang="en-US" dirty="0"/>
              <a:t>1 Corinthians 6:12-20 illustrates the importance of sexual purity.</a:t>
            </a:r>
          </a:p>
        </p:txBody>
      </p:sp>
    </p:spTree>
    <p:extLst>
      <p:ext uri="{BB962C8B-B14F-4D97-AF65-F5344CB8AC3E}">
        <p14:creationId xmlns:p14="http://schemas.microsoft.com/office/powerpoint/2010/main" val="3457534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B07E-5F2D-4228-B4A1-ACEA9238575C}"/>
              </a:ext>
            </a:extLst>
          </p:cNvPr>
          <p:cNvSpPr>
            <a:spLocks noGrp="1"/>
          </p:cNvSpPr>
          <p:nvPr>
            <p:ph type="title"/>
          </p:nvPr>
        </p:nvSpPr>
        <p:spPr/>
        <p:txBody>
          <a:bodyPr/>
          <a:lstStyle/>
          <a:p>
            <a:r>
              <a:rPr lang="en-US" dirty="0"/>
              <a:t>The Complete Biblical Picture</a:t>
            </a:r>
          </a:p>
        </p:txBody>
      </p:sp>
      <p:sp>
        <p:nvSpPr>
          <p:cNvPr id="3" name="Content Placeholder 2">
            <a:extLst>
              <a:ext uri="{FF2B5EF4-FFF2-40B4-BE49-F238E27FC236}">
                <a16:creationId xmlns:a16="http://schemas.microsoft.com/office/drawing/2014/main" id="{CBCE7123-EEB9-41DD-AB22-AE120C783B2D}"/>
              </a:ext>
            </a:extLst>
          </p:cNvPr>
          <p:cNvSpPr>
            <a:spLocks noGrp="1"/>
          </p:cNvSpPr>
          <p:nvPr>
            <p:ph idx="1"/>
          </p:nvPr>
        </p:nvSpPr>
        <p:spPr>
          <a:xfrm>
            <a:off x="1069848" y="1785937"/>
            <a:ext cx="10058400" cy="4829175"/>
          </a:xfrm>
        </p:spPr>
        <p:txBody>
          <a:bodyPr>
            <a:normAutofit fontScale="92500" lnSpcReduction="10000"/>
          </a:bodyPr>
          <a:lstStyle/>
          <a:p>
            <a:r>
              <a:rPr lang="en-US" sz="2400" dirty="0"/>
              <a:t>Sex was created by God and is good.</a:t>
            </a:r>
          </a:p>
          <a:p>
            <a:r>
              <a:rPr lang="en-US" sz="2400" dirty="0"/>
              <a:t>Sex was designed for the marriage union of a man and a woman.</a:t>
            </a:r>
          </a:p>
          <a:p>
            <a:r>
              <a:rPr lang="en-US" sz="2400" dirty="0"/>
              <a:t>Sex was designed to work best when the husband puts his wife ahead of himself and when the wife puts her husband ahead of herself.</a:t>
            </a:r>
          </a:p>
          <a:p>
            <a:r>
              <a:rPr lang="en-US" sz="2400" dirty="0"/>
              <a:t>Sex was designed to create children.</a:t>
            </a:r>
          </a:p>
          <a:p>
            <a:r>
              <a:rPr lang="en-US" sz="2400" dirty="0"/>
              <a:t>Sexual desire and passion must be controlled and can be dangerous.</a:t>
            </a:r>
          </a:p>
          <a:p>
            <a:r>
              <a:rPr lang="en-US" sz="2400" dirty="0"/>
              <a:t>Any sexual activity outside of the one man/one woman marriage union is sinful and dangerous.</a:t>
            </a:r>
          </a:p>
          <a:p>
            <a:r>
              <a:rPr lang="en-US" sz="2400" dirty="0"/>
              <a:t>Sexual sin affects the entire Body of Christ.</a:t>
            </a:r>
          </a:p>
          <a:p>
            <a:r>
              <a:rPr lang="en-US" sz="2400" dirty="0"/>
              <a:t>Sex, romance, and marriage were created to be images of the greater reality of Christ and the Church.</a:t>
            </a:r>
          </a:p>
          <a:p>
            <a:r>
              <a:rPr lang="en-US" sz="2400" dirty="0"/>
              <a:t>The only alternative to monogamous marriage is celibacy. </a:t>
            </a:r>
          </a:p>
        </p:txBody>
      </p:sp>
    </p:spTree>
    <p:extLst>
      <p:ext uri="{BB962C8B-B14F-4D97-AF65-F5344CB8AC3E}">
        <p14:creationId xmlns:p14="http://schemas.microsoft.com/office/powerpoint/2010/main" val="1605434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78DCC-D5B6-469F-A3B3-470E68183E81}"/>
              </a:ext>
            </a:extLst>
          </p:cNvPr>
          <p:cNvSpPr>
            <a:spLocks noGrp="1"/>
          </p:cNvSpPr>
          <p:nvPr>
            <p:ph type="title"/>
          </p:nvPr>
        </p:nvSpPr>
        <p:spPr/>
        <p:txBody>
          <a:bodyPr/>
          <a:lstStyle/>
          <a:p>
            <a:r>
              <a:rPr lang="en-US" dirty="0"/>
              <a:t>Theological Framework</a:t>
            </a:r>
          </a:p>
        </p:txBody>
      </p:sp>
      <p:sp>
        <p:nvSpPr>
          <p:cNvPr id="3" name="Text Placeholder 2">
            <a:extLst>
              <a:ext uri="{FF2B5EF4-FFF2-40B4-BE49-F238E27FC236}">
                <a16:creationId xmlns:a16="http://schemas.microsoft.com/office/drawing/2014/main" id="{8D46FF3E-FB07-4F5A-8624-DC8DBE244E7C}"/>
              </a:ext>
            </a:extLst>
          </p:cNvPr>
          <p:cNvSpPr>
            <a:spLocks noGrp="1"/>
          </p:cNvSpPr>
          <p:nvPr>
            <p:ph type="body" idx="1"/>
          </p:nvPr>
        </p:nvSpPr>
        <p:spPr/>
        <p:txBody>
          <a:bodyPr/>
          <a:lstStyle/>
          <a:p>
            <a:r>
              <a:rPr lang="en-US" dirty="0"/>
              <a:t>The Purpose of Sex and the Goal of Humanity</a:t>
            </a:r>
          </a:p>
        </p:txBody>
      </p:sp>
    </p:spTree>
    <p:extLst>
      <p:ext uri="{BB962C8B-B14F-4D97-AF65-F5344CB8AC3E}">
        <p14:creationId xmlns:p14="http://schemas.microsoft.com/office/powerpoint/2010/main" val="526601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8B77-30B8-4444-A482-97B02D5EDC80}"/>
              </a:ext>
            </a:extLst>
          </p:cNvPr>
          <p:cNvSpPr>
            <a:spLocks noGrp="1"/>
          </p:cNvSpPr>
          <p:nvPr>
            <p:ph type="title"/>
          </p:nvPr>
        </p:nvSpPr>
        <p:spPr/>
        <p:txBody>
          <a:bodyPr/>
          <a:lstStyle/>
          <a:p>
            <a:r>
              <a:rPr lang="en-US" dirty="0"/>
              <a:t>Individualism</a:t>
            </a:r>
          </a:p>
        </p:txBody>
      </p:sp>
      <p:sp>
        <p:nvSpPr>
          <p:cNvPr id="3" name="Content Placeholder 2">
            <a:extLst>
              <a:ext uri="{FF2B5EF4-FFF2-40B4-BE49-F238E27FC236}">
                <a16:creationId xmlns:a16="http://schemas.microsoft.com/office/drawing/2014/main" id="{51B52103-0B07-4159-A5AC-1F90D074A39A}"/>
              </a:ext>
            </a:extLst>
          </p:cNvPr>
          <p:cNvSpPr>
            <a:spLocks noGrp="1"/>
          </p:cNvSpPr>
          <p:nvPr>
            <p:ph idx="1"/>
          </p:nvPr>
        </p:nvSpPr>
        <p:spPr/>
        <p:txBody>
          <a:bodyPr>
            <a:normAutofit lnSpcReduction="10000"/>
          </a:bodyPr>
          <a:lstStyle/>
          <a:p>
            <a:r>
              <a:rPr lang="en-US" sz="3200" dirty="0"/>
              <a:t>Modern society places a great deal of emphasis on the individual’s desires, preferences, and choices.</a:t>
            </a:r>
          </a:p>
          <a:p>
            <a:r>
              <a:rPr lang="en-US" sz="3200" dirty="0"/>
              <a:t>The Good – This allows for greater expression of individual ideas, protection of individual’s rights, and valuing the differences between people.</a:t>
            </a:r>
          </a:p>
          <a:p>
            <a:r>
              <a:rPr lang="en-US" sz="3200" dirty="0"/>
              <a:t>The Bad – When taken too far, modern individualism inevitably elevates the desires and preferences of individuals to the status of moral and ethical authority.</a:t>
            </a:r>
          </a:p>
        </p:txBody>
      </p:sp>
    </p:spTree>
    <p:extLst>
      <p:ext uri="{BB962C8B-B14F-4D97-AF65-F5344CB8AC3E}">
        <p14:creationId xmlns:p14="http://schemas.microsoft.com/office/powerpoint/2010/main" val="392841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F920DD-3FE4-4B43-875B-00DAA17777AA}"/>
              </a:ext>
            </a:extLst>
          </p:cNvPr>
          <p:cNvSpPr>
            <a:spLocks noGrp="1"/>
          </p:cNvSpPr>
          <p:nvPr>
            <p:ph type="title"/>
          </p:nvPr>
        </p:nvSpPr>
        <p:spPr/>
        <p:txBody>
          <a:bodyPr/>
          <a:lstStyle/>
          <a:p>
            <a:r>
              <a:rPr lang="en-US" dirty="0"/>
              <a:t>Why this Picture?</a:t>
            </a:r>
          </a:p>
        </p:txBody>
      </p:sp>
      <p:sp>
        <p:nvSpPr>
          <p:cNvPr id="5" name="Content Placeholder 4">
            <a:extLst>
              <a:ext uri="{FF2B5EF4-FFF2-40B4-BE49-F238E27FC236}">
                <a16:creationId xmlns:a16="http://schemas.microsoft.com/office/drawing/2014/main" id="{8A06BF5A-5E53-4136-80BE-11B6F09A881E}"/>
              </a:ext>
            </a:extLst>
          </p:cNvPr>
          <p:cNvSpPr>
            <a:spLocks noGrp="1"/>
          </p:cNvSpPr>
          <p:nvPr>
            <p:ph idx="1"/>
          </p:nvPr>
        </p:nvSpPr>
        <p:spPr/>
        <p:txBody>
          <a:bodyPr>
            <a:normAutofit fontScale="92500"/>
          </a:bodyPr>
          <a:lstStyle/>
          <a:p>
            <a:r>
              <a:rPr lang="en-US" sz="2800" dirty="0"/>
              <a:t>The Bible’s sexual ethic is clear. The “Yes” and the “No” is evident.</a:t>
            </a:r>
          </a:p>
          <a:p>
            <a:r>
              <a:rPr lang="en-US" sz="2800" dirty="0"/>
              <a:t>On the surface, this picture seems arbitrary to many people.</a:t>
            </a:r>
          </a:p>
          <a:p>
            <a:pPr lvl="1"/>
            <a:r>
              <a:rPr lang="en-US" sz="2400" dirty="0"/>
              <a:t>It appears to be a restrictive sexual ethic.</a:t>
            </a:r>
          </a:p>
          <a:p>
            <a:pPr lvl="1"/>
            <a:r>
              <a:rPr lang="en-US" sz="2400" dirty="0"/>
              <a:t>The reasons why aren’t readily clear.</a:t>
            </a:r>
          </a:p>
          <a:p>
            <a:r>
              <a:rPr lang="en-US" sz="2800" dirty="0"/>
              <a:t>Many people want to know WHY the Bible teaches what it does.</a:t>
            </a:r>
          </a:p>
          <a:p>
            <a:pPr lvl="1"/>
            <a:r>
              <a:rPr lang="en-US" sz="2400" dirty="0"/>
              <a:t>The answer “Because the Bible says so” isn’t a satisfactory answer. </a:t>
            </a:r>
          </a:p>
          <a:p>
            <a:pPr lvl="1"/>
            <a:r>
              <a:rPr lang="en-US" sz="2400" dirty="0"/>
              <a:t>In our modern context, Biblical teaching seems to be outdated.</a:t>
            </a:r>
          </a:p>
          <a:p>
            <a:r>
              <a:rPr lang="en-US" sz="2800" dirty="0"/>
              <a:t>Does the Bible have a reason? YES.</a:t>
            </a:r>
          </a:p>
        </p:txBody>
      </p:sp>
    </p:spTree>
    <p:extLst>
      <p:ext uri="{BB962C8B-B14F-4D97-AF65-F5344CB8AC3E}">
        <p14:creationId xmlns:p14="http://schemas.microsoft.com/office/powerpoint/2010/main" val="927700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0D95C-6F64-47E8-9694-C8C0BA366013}"/>
              </a:ext>
            </a:extLst>
          </p:cNvPr>
          <p:cNvSpPr>
            <a:spLocks noGrp="1"/>
          </p:cNvSpPr>
          <p:nvPr>
            <p:ph type="title"/>
          </p:nvPr>
        </p:nvSpPr>
        <p:spPr/>
        <p:txBody>
          <a:bodyPr/>
          <a:lstStyle/>
          <a:p>
            <a:r>
              <a:rPr lang="en-US" dirty="0"/>
              <a:t>Teleology as the Key</a:t>
            </a:r>
          </a:p>
        </p:txBody>
      </p:sp>
      <p:sp>
        <p:nvSpPr>
          <p:cNvPr id="3" name="Content Placeholder 2">
            <a:extLst>
              <a:ext uri="{FF2B5EF4-FFF2-40B4-BE49-F238E27FC236}">
                <a16:creationId xmlns:a16="http://schemas.microsoft.com/office/drawing/2014/main" id="{D6BDA35B-11F0-4884-8ACC-2E0421E865CD}"/>
              </a:ext>
            </a:extLst>
          </p:cNvPr>
          <p:cNvSpPr>
            <a:spLocks noGrp="1"/>
          </p:cNvSpPr>
          <p:nvPr>
            <p:ph idx="1"/>
          </p:nvPr>
        </p:nvSpPr>
        <p:spPr/>
        <p:txBody>
          <a:bodyPr>
            <a:normAutofit/>
          </a:bodyPr>
          <a:lstStyle/>
          <a:p>
            <a:r>
              <a:rPr lang="en-US" sz="2800" dirty="0"/>
              <a:t>What is Teleology?</a:t>
            </a:r>
          </a:p>
          <a:p>
            <a:pPr lvl="1"/>
            <a:r>
              <a:rPr lang="en-US" sz="2400" dirty="0"/>
              <a:t>The study of purpose and design.</a:t>
            </a:r>
          </a:p>
          <a:p>
            <a:pPr lvl="1"/>
            <a:r>
              <a:rPr lang="en-US" sz="2400" dirty="0"/>
              <a:t>Why do we exist? What’s the purpose of humanity?</a:t>
            </a:r>
          </a:p>
          <a:p>
            <a:r>
              <a:rPr lang="en-US" sz="2800" dirty="0"/>
              <a:t>Sex and sexuality are an integral part of our human nature. Our human nature was created by God for a purpose. Therefore, sex and sexuality were created by God for a purpose.</a:t>
            </a:r>
          </a:p>
          <a:p>
            <a:r>
              <a:rPr lang="en-US" sz="2800" dirty="0"/>
              <a:t>They key is determining that purpose.</a:t>
            </a:r>
          </a:p>
        </p:txBody>
      </p:sp>
    </p:spTree>
    <p:extLst>
      <p:ext uri="{BB962C8B-B14F-4D97-AF65-F5344CB8AC3E}">
        <p14:creationId xmlns:p14="http://schemas.microsoft.com/office/powerpoint/2010/main" val="658259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EFE8-EBF0-442B-BFA4-B1DD1E827CB8}"/>
              </a:ext>
            </a:extLst>
          </p:cNvPr>
          <p:cNvSpPr>
            <a:spLocks noGrp="1"/>
          </p:cNvSpPr>
          <p:nvPr>
            <p:ph type="title"/>
          </p:nvPr>
        </p:nvSpPr>
        <p:spPr/>
        <p:txBody>
          <a:bodyPr/>
          <a:lstStyle/>
          <a:p>
            <a:r>
              <a:rPr lang="en-US" dirty="0"/>
              <a:t>Teleology of Fruitfulness</a:t>
            </a:r>
          </a:p>
        </p:txBody>
      </p:sp>
      <p:sp>
        <p:nvSpPr>
          <p:cNvPr id="3" name="Content Placeholder 2">
            <a:extLst>
              <a:ext uri="{FF2B5EF4-FFF2-40B4-BE49-F238E27FC236}">
                <a16:creationId xmlns:a16="http://schemas.microsoft.com/office/drawing/2014/main" id="{2F7E7370-D5D9-4581-8826-AE2752C3E7F2}"/>
              </a:ext>
            </a:extLst>
          </p:cNvPr>
          <p:cNvSpPr>
            <a:spLocks noGrp="1"/>
          </p:cNvSpPr>
          <p:nvPr>
            <p:ph idx="1"/>
          </p:nvPr>
        </p:nvSpPr>
        <p:spPr>
          <a:xfrm>
            <a:off x="1069848" y="1976437"/>
            <a:ext cx="10058400" cy="4624387"/>
          </a:xfrm>
        </p:spPr>
        <p:txBody>
          <a:bodyPr>
            <a:normAutofit lnSpcReduction="10000"/>
          </a:bodyPr>
          <a:lstStyle/>
          <a:p>
            <a:r>
              <a:rPr lang="en-US" sz="2400" dirty="0"/>
              <a:t>In Genesis 1 God announces the purpose of humanity.</a:t>
            </a:r>
          </a:p>
          <a:p>
            <a:pPr lvl="1"/>
            <a:r>
              <a:rPr lang="en-US" sz="2000" dirty="0"/>
              <a:t>“Be fruitful and multiply and fill the earth and subdue it, and have dominion…”</a:t>
            </a:r>
          </a:p>
          <a:p>
            <a:r>
              <a:rPr lang="en-US" sz="2400" dirty="0"/>
              <a:t>Fruitfulness is a recurring motif throughout Scripture. God’s people are constantly called to be fruitful.</a:t>
            </a:r>
          </a:p>
          <a:p>
            <a:r>
              <a:rPr lang="en-US" sz="2400" dirty="0"/>
              <a:t>Fruitfulness is growing and multiplying in the things that bring us closer to God. </a:t>
            </a:r>
          </a:p>
          <a:p>
            <a:pPr lvl="1"/>
            <a:r>
              <a:rPr lang="en-US" sz="2000" dirty="0"/>
              <a:t>“Love God with your Heart, Soul, Mind, and Strength.”</a:t>
            </a:r>
          </a:p>
          <a:p>
            <a:pPr lvl="1"/>
            <a:r>
              <a:rPr lang="en-US" sz="2000" dirty="0"/>
              <a:t>Emotional Fruitfulness</a:t>
            </a:r>
          </a:p>
          <a:p>
            <a:pPr lvl="1"/>
            <a:r>
              <a:rPr lang="en-US" sz="2000" dirty="0"/>
              <a:t>Spiritual Fruitfulness</a:t>
            </a:r>
          </a:p>
          <a:p>
            <a:pPr lvl="1"/>
            <a:r>
              <a:rPr lang="en-US" sz="2000" dirty="0"/>
              <a:t>Mental Fruitfulness</a:t>
            </a:r>
          </a:p>
          <a:p>
            <a:pPr lvl="1"/>
            <a:r>
              <a:rPr lang="en-US" sz="2000" dirty="0"/>
              <a:t>Physical Fruitfulness</a:t>
            </a:r>
          </a:p>
          <a:p>
            <a:r>
              <a:rPr lang="en-US" sz="2400" dirty="0"/>
              <a:t>God designed us to flourish and be fruitful in our relationships with each other and with Him.</a:t>
            </a:r>
          </a:p>
        </p:txBody>
      </p:sp>
    </p:spTree>
    <p:extLst>
      <p:ext uri="{BB962C8B-B14F-4D97-AF65-F5344CB8AC3E}">
        <p14:creationId xmlns:p14="http://schemas.microsoft.com/office/powerpoint/2010/main" val="3535275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6C195-995F-4FBA-AABF-C5BEA5C4F082}"/>
              </a:ext>
            </a:extLst>
          </p:cNvPr>
          <p:cNvSpPr>
            <a:spLocks noGrp="1"/>
          </p:cNvSpPr>
          <p:nvPr>
            <p:ph type="title"/>
          </p:nvPr>
        </p:nvSpPr>
        <p:spPr/>
        <p:txBody>
          <a:bodyPr/>
          <a:lstStyle/>
          <a:p>
            <a:r>
              <a:rPr lang="en-US" dirty="0"/>
              <a:t>The Purpose of Sex</a:t>
            </a:r>
          </a:p>
        </p:txBody>
      </p:sp>
      <p:sp>
        <p:nvSpPr>
          <p:cNvPr id="3" name="Content Placeholder 2">
            <a:extLst>
              <a:ext uri="{FF2B5EF4-FFF2-40B4-BE49-F238E27FC236}">
                <a16:creationId xmlns:a16="http://schemas.microsoft.com/office/drawing/2014/main" id="{8D7CE8C6-EB9F-45FF-82A8-BBD767FDF712}"/>
              </a:ext>
            </a:extLst>
          </p:cNvPr>
          <p:cNvSpPr>
            <a:spLocks noGrp="1"/>
          </p:cNvSpPr>
          <p:nvPr>
            <p:ph idx="1"/>
          </p:nvPr>
        </p:nvSpPr>
        <p:spPr>
          <a:xfrm>
            <a:off x="1069848" y="1900238"/>
            <a:ext cx="10058400" cy="4610100"/>
          </a:xfrm>
        </p:spPr>
        <p:txBody>
          <a:bodyPr>
            <a:normAutofit fontScale="92500" lnSpcReduction="20000"/>
          </a:bodyPr>
          <a:lstStyle/>
          <a:p>
            <a:r>
              <a:rPr lang="en-US" sz="2800" dirty="0"/>
              <a:t>Heart – Sex is designed to reinforce the emotional bonds of love between a husband and wife.</a:t>
            </a:r>
          </a:p>
          <a:p>
            <a:r>
              <a:rPr lang="en-US" sz="2800" dirty="0"/>
              <a:t>Soul – Sex between a husband and wife is a visible demonstration of the cosmic reality of Christ and the Church.</a:t>
            </a:r>
          </a:p>
          <a:p>
            <a:r>
              <a:rPr lang="en-US" sz="2800" dirty="0"/>
              <a:t>Mind – Monogamous unions between a husband and wife provide the most stable environment for raising children and as a societal structure.</a:t>
            </a:r>
          </a:p>
          <a:p>
            <a:r>
              <a:rPr lang="en-US" sz="2800" dirty="0"/>
              <a:t>Strength – Sex is designed for reproduction. </a:t>
            </a:r>
          </a:p>
          <a:p>
            <a:r>
              <a:rPr lang="en-US" sz="2800" dirty="0"/>
              <a:t>The biblical purpose of sex is found in marriage. It strengthens the union between a husband and wife, providing a stable family structure for raising children and continuing society. This fruitful relationship is a visible demonstration of Christ and the Church.</a:t>
            </a:r>
          </a:p>
        </p:txBody>
      </p:sp>
    </p:spTree>
    <p:extLst>
      <p:ext uri="{BB962C8B-B14F-4D97-AF65-F5344CB8AC3E}">
        <p14:creationId xmlns:p14="http://schemas.microsoft.com/office/powerpoint/2010/main" val="289457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87C025-0212-4C00-A5FE-0C77CEB3B680}"/>
              </a:ext>
            </a:extLst>
          </p:cNvPr>
          <p:cNvSpPr>
            <a:spLocks noGrp="1"/>
          </p:cNvSpPr>
          <p:nvPr>
            <p:ph type="title"/>
          </p:nvPr>
        </p:nvSpPr>
        <p:spPr/>
        <p:txBody>
          <a:bodyPr/>
          <a:lstStyle/>
          <a:p>
            <a:r>
              <a:rPr lang="en-US" dirty="0"/>
              <a:t>When Worlds Collide</a:t>
            </a:r>
          </a:p>
        </p:txBody>
      </p:sp>
      <p:sp>
        <p:nvSpPr>
          <p:cNvPr id="5" name="Text Placeholder 4">
            <a:extLst>
              <a:ext uri="{FF2B5EF4-FFF2-40B4-BE49-F238E27FC236}">
                <a16:creationId xmlns:a16="http://schemas.microsoft.com/office/drawing/2014/main" id="{4D9534A7-B139-4C24-8BD6-BDB7658E4105}"/>
              </a:ext>
            </a:extLst>
          </p:cNvPr>
          <p:cNvSpPr>
            <a:spLocks noGrp="1"/>
          </p:cNvSpPr>
          <p:nvPr>
            <p:ph type="body" idx="1"/>
          </p:nvPr>
        </p:nvSpPr>
        <p:spPr/>
        <p:txBody>
          <a:bodyPr/>
          <a:lstStyle/>
          <a:p>
            <a:r>
              <a:rPr lang="en-US" dirty="0"/>
              <a:t>Reconciling the Biblical Picture and the Here and Now</a:t>
            </a:r>
          </a:p>
        </p:txBody>
      </p:sp>
    </p:spTree>
    <p:extLst>
      <p:ext uri="{BB962C8B-B14F-4D97-AF65-F5344CB8AC3E}">
        <p14:creationId xmlns:p14="http://schemas.microsoft.com/office/powerpoint/2010/main" val="1710805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7579-AC34-4270-BA4C-F6FD12934E5E}"/>
              </a:ext>
            </a:extLst>
          </p:cNvPr>
          <p:cNvSpPr>
            <a:spLocks noGrp="1"/>
          </p:cNvSpPr>
          <p:nvPr>
            <p:ph type="title"/>
          </p:nvPr>
        </p:nvSpPr>
        <p:spPr/>
        <p:txBody>
          <a:bodyPr/>
          <a:lstStyle/>
          <a:p>
            <a:r>
              <a:rPr lang="en-US" dirty="0"/>
              <a:t>Materialism</a:t>
            </a:r>
          </a:p>
        </p:txBody>
      </p:sp>
      <p:sp>
        <p:nvSpPr>
          <p:cNvPr id="3" name="Content Placeholder 2">
            <a:extLst>
              <a:ext uri="{FF2B5EF4-FFF2-40B4-BE49-F238E27FC236}">
                <a16:creationId xmlns:a16="http://schemas.microsoft.com/office/drawing/2014/main" id="{2676AE38-F859-4681-891F-B051376F9F9B}"/>
              </a:ext>
            </a:extLst>
          </p:cNvPr>
          <p:cNvSpPr>
            <a:spLocks noGrp="1"/>
          </p:cNvSpPr>
          <p:nvPr>
            <p:ph idx="1"/>
          </p:nvPr>
        </p:nvSpPr>
        <p:spPr>
          <a:xfrm>
            <a:off x="1069848" y="2121407"/>
            <a:ext cx="10058400" cy="4319733"/>
          </a:xfrm>
        </p:spPr>
        <p:txBody>
          <a:bodyPr>
            <a:normAutofit lnSpcReduction="10000"/>
          </a:bodyPr>
          <a:lstStyle/>
          <a:p>
            <a:r>
              <a:rPr lang="en-US" sz="2800" dirty="0"/>
              <a:t>Modern society focuses almost exclusively on the natural world. Everything is reduced to it’s natural, material cause. The spiritual and philosophical are relegated to the private sphere.</a:t>
            </a:r>
          </a:p>
          <a:p>
            <a:r>
              <a:rPr lang="en-US" sz="2800" dirty="0"/>
              <a:t>The Good – This focus on the natural and material causes of things has led to many technological advancements and an increase of knowledge of the cosmos.</a:t>
            </a:r>
          </a:p>
          <a:p>
            <a:r>
              <a:rPr lang="en-US" sz="2800" dirty="0"/>
              <a:t>The Bad – The lack of spiritual awareness leads to a complete and utter disregard of any spiritual reality and the effects it has on our lives. What we do physically makes no difference to us spiritually and vice versa.</a:t>
            </a:r>
          </a:p>
        </p:txBody>
      </p:sp>
    </p:spTree>
    <p:extLst>
      <p:ext uri="{BB962C8B-B14F-4D97-AF65-F5344CB8AC3E}">
        <p14:creationId xmlns:p14="http://schemas.microsoft.com/office/powerpoint/2010/main" val="344735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8FADC-471D-4094-8F1E-9F72705F2376}"/>
              </a:ext>
            </a:extLst>
          </p:cNvPr>
          <p:cNvSpPr>
            <a:spLocks noGrp="1"/>
          </p:cNvSpPr>
          <p:nvPr>
            <p:ph type="title"/>
          </p:nvPr>
        </p:nvSpPr>
        <p:spPr/>
        <p:txBody>
          <a:bodyPr/>
          <a:lstStyle/>
          <a:p>
            <a:r>
              <a:rPr lang="en-US" dirty="0"/>
              <a:t>Hedonism</a:t>
            </a:r>
          </a:p>
        </p:txBody>
      </p:sp>
      <p:sp>
        <p:nvSpPr>
          <p:cNvPr id="3" name="Content Placeholder 2">
            <a:extLst>
              <a:ext uri="{FF2B5EF4-FFF2-40B4-BE49-F238E27FC236}">
                <a16:creationId xmlns:a16="http://schemas.microsoft.com/office/drawing/2014/main" id="{6D47AC37-2347-4FD0-AAEB-C29A6A378F54}"/>
              </a:ext>
            </a:extLst>
          </p:cNvPr>
          <p:cNvSpPr>
            <a:spLocks noGrp="1"/>
          </p:cNvSpPr>
          <p:nvPr>
            <p:ph idx="1"/>
          </p:nvPr>
        </p:nvSpPr>
        <p:spPr/>
        <p:txBody>
          <a:bodyPr>
            <a:normAutofit fontScale="92500" lnSpcReduction="20000"/>
          </a:bodyPr>
          <a:lstStyle/>
          <a:p>
            <a:r>
              <a:rPr lang="en-US" sz="3200" dirty="0"/>
              <a:t>It seems that the goal of modern society is to maximize pleasure for the greatest number of people. Happiness is the ultimate prize.</a:t>
            </a:r>
          </a:p>
          <a:p>
            <a:r>
              <a:rPr lang="en-US" sz="3200" dirty="0"/>
              <a:t>The Good – This leads to an appreciation of beauty and other aesthetic pursuits that otherwise might be neglected.</a:t>
            </a:r>
          </a:p>
          <a:p>
            <a:r>
              <a:rPr lang="en-US" sz="3200" dirty="0"/>
              <a:t>The Bad – Happiness becomes the sole measure of success and worth. If it doesn’t make you happy, don’t do it. Other virtues such as responsibility don’t matter as much.</a:t>
            </a:r>
          </a:p>
        </p:txBody>
      </p:sp>
    </p:spTree>
    <p:extLst>
      <p:ext uri="{BB962C8B-B14F-4D97-AF65-F5344CB8AC3E}">
        <p14:creationId xmlns:p14="http://schemas.microsoft.com/office/powerpoint/2010/main" val="90320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C575-C07D-42FE-BD04-958601BAB0CB}"/>
              </a:ext>
            </a:extLst>
          </p:cNvPr>
          <p:cNvSpPr>
            <a:spLocks noGrp="1"/>
          </p:cNvSpPr>
          <p:nvPr>
            <p:ph type="title"/>
          </p:nvPr>
        </p:nvSpPr>
        <p:spPr/>
        <p:txBody>
          <a:bodyPr/>
          <a:lstStyle/>
          <a:p>
            <a:r>
              <a:rPr lang="en-US" dirty="0"/>
              <a:t>“Slave Morality”</a:t>
            </a:r>
          </a:p>
        </p:txBody>
      </p:sp>
      <p:sp>
        <p:nvSpPr>
          <p:cNvPr id="3" name="Content Placeholder 2">
            <a:extLst>
              <a:ext uri="{FF2B5EF4-FFF2-40B4-BE49-F238E27FC236}">
                <a16:creationId xmlns:a16="http://schemas.microsoft.com/office/drawing/2014/main" id="{AD386158-8760-4575-A315-004B9D71F622}"/>
              </a:ext>
            </a:extLst>
          </p:cNvPr>
          <p:cNvSpPr>
            <a:spLocks noGrp="1"/>
          </p:cNvSpPr>
          <p:nvPr>
            <p:ph idx="1"/>
          </p:nvPr>
        </p:nvSpPr>
        <p:spPr>
          <a:xfrm>
            <a:off x="1069848" y="1779493"/>
            <a:ext cx="10058400" cy="4836459"/>
          </a:xfrm>
        </p:spPr>
        <p:txBody>
          <a:bodyPr>
            <a:normAutofit/>
          </a:bodyPr>
          <a:lstStyle/>
          <a:p>
            <a:r>
              <a:rPr lang="en-US" sz="2800" dirty="0"/>
              <a:t>A term coined by Friedrich Nietzsche in 1887, it describes a system of morality dictated by the weak of society. In modern society, victims have power. Those who have been hurt, either individuals or a group, have a platform.</a:t>
            </a:r>
          </a:p>
          <a:p>
            <a:r>
              <a:rPr lang="en-US" sz="2800" dirty="0"/>
              <a:t>The Good – Our society, perhaps more than any in history, does more to protect and help victims of all stripes. We attempt to value the basic humanity in everybody.</a:t>
            </a:r>
          </a:p>
          <a:p>
            <a:r>
              <a:rPr lang="en-US" sz="2800" dirty="0"/>
              <a:t>The Bad – Whatever a person or group is victimized for becomes sacrosanct. Persecution is always wrong, but it does not mean that thing they were persecuted for is automatically right. Each issue must be judged individually.</a:t>
            </a:r>
          </a:p>
        </p:txBody>
      </p:sp>
    </p:spTree>
    <p:extLst>
      <p:ext uri="{BB962C8B-B14F-4D97-AF65-F5344CB8AC3E}">
        <p14:creationId xmlns:p14="http://schemas.microsoft.com/office/powerpoint/2010/main" val="9496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6C3C49B-1FFD-458D-A37E-55027CACF719}"/>
              </a:ext>
            </a:extLst>
          </p:cNvPr>
          <p:cNvSpPr>
            <a:spLocks noGrp="1"/>
          </p:cNvSpPr>
          <p:nvPr>
            <p:ph type="title"/>
          </p:nvPr>
        </p:nvSpPr>
        <p:spPr/>
        <p:txBody>
          <a:bodyPr/>
          <a:lstStyle/>
          <a:p>
            <a:r>
              <a:rPr lang="en-US" dirty="0"/>
              <a:t>Progressivism</a:t>
            </a:r>
          </a:p>
        </p:txBody>
      </p:sp>
      <p:sp>
        <p:nvSpPr>
          <p:cNvPr id="5" name="Content Placeholder 4">
            <a:extLst>
              <a:ext uri="{FF2B5EF4-FFF2-40B4-BE49-F238E27FC236}">
                <a16:creationId xmlns:a16="http://schemas.microsoft.com/office/drawing/2014/main" id="{F8B77D4E-0E86-4FE3-ABBF-E6CEE95B0511}"/>
              </a:ext>
            </a:extLst>
          </p:cNvPr>
          <p:cNvSpPr>
            <a:spLocks noGrp="1"/>
          </p:cNvSpPr>
          <p:nvPr>
            <p:ph idx="1"/>
          </p:nvPr>
        </p:nvSpPr>
        <p:spPr>
          <a:xfrm>
            <a:off x="1069848" y="2121408"/>
            <a:ext cx="10058400" cy="4351110"/>
          </a:xfrm>
        </p:spPr>
        <p:txBody>
          <a:bodyPr>
            <a:normAutofit lnSpcReduction="10000"/>
          </a:bodyPr>
          <a:lstStyle/>
          <a:p>
            <a:r>
              <a:rPr lang="en-US" sz="3200" dirty="0"/>
              <a:t>The belief that the attitudes, beliefs, and conceptions of now are automatically superior to those of the past. We have “progressed” beyond those outdated and superstitious beliefs of the past. </a:t>
            </a:r>
          </a:p>
          <a:p>
            <a:r>
              <a:rPr lang="en-US" sz="3200" dirty="0"/>
              <a:t>The Good – None</a:t>
            </a:r>
          </a:p>
          <a:p>
            <a:r>
              <a:rPr lang="en-US" sz="3200" dirty="0"/>
              <a:t>The Bad – Just because we have made advancements in technology and other areas does not mean that we are inherently superior or more evolved than people in previous societies. It is arrogance in the extreme.</a:t>
            </a:r>
          </a:p>
        </p:txBody>
      </p:sp>
    </p:spTree>
    <p:extLst>
      <p:ext uri="{BB962C8B-B14F-4D97-AF65-F5344CB8AC3E}">
        <p14:creationId xmlns:p14="http://schemas.microsoft.com/office/powerpoint/2010/main" val="2708441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F7E6E-0DD6-4E64-9872-162A3CF51231}"/>
              </a:ext>
            </a:extLst>
          </p:cNvPr>
          <p:cNvSpPr>
            <a:spLocks noGrp="1"/>
          </p:cNvSpPr>
          <p:nvPr>
            <p:ph type="title"/>
          </p:nvPr>
        </p:nvSpPr>
        <p:spPr/>
        <p:txBody>
          <a:bodyPr/>
          <a:lstStyle/>
          <a:p>
            <a:r>
              <a:rPr lang="en-US" dirty="0"/>
              <a:t>Positive Biblical Picture</a:t>
            </a:r>
          </a:p>
        </p:txBody>
      </p:sp>
      <p:sp>
        <p:nvSpPr>
          <p:cNvPr id="3" name="Text Placeholder 2">
            <a:extLst>
              <a:ext uri="{FF2B5EF4-FFF2-40B4-BE49-F238E27FC236}">
                <a16:creationId xmlns:a16="http://schemas.microsoft.com/office/drawing/2014/main" id="{86914ABE-C467-4FD3-8621-F8349061B88A}"/>
              </a:ext>
            </a:extLst>
          </p:cNvPr>
          <p:cNvSpPr>
            <a:spLocks noGrp="1"/>
          </p:cNvSpPr>
          <p:nvPr>
            <p:ph type="body" idx="1"/>
          </p:nvPr>
        </p:nvSpPr>
        <p:spPr/>
        <p:txBody>
          <a:bodyPr/>
          <a:lstStyle/>
          <a:p>
            <a:r>
              <a:rPr lang="en-US" dirty="0"/>
              <a:t>The “YES” of Scripture</a:t>
            </a:r>
          </a:p>
        </p:txBody>
      </p:sp>
    </p:spTree>
    <p:extLst>
      <p:ext uri="{BB962C8B-B14F-4D97-AF65-F5344CB8AC3E}">
        <p14:creationId xmlns:p14="http://schemas.microsoft.com/office/powerpoint/2010/main" val="401863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4A6F-E670-41F6-94DF-4B0B23678263}"/>
              </a:ext>
            </a:extLst>
          </p:cNvPr>
          <p:cNvSpPr>
            <a:spLocks noGrp="1"/>
          </p:cNvSpPr>
          <p:nvPr>
            <p:ph type="title"/>
          </p:nvPr>
        </p:nvSpPr>
        <p:spPr/>
        <p:txBody>
          <a:bodyPr/>
          <a:lstStyle/>
          <a:p>
            <a:r>
              <a:rPr lang="en-US" dirty="0"/>
              <a:t>Objection</a:t>
            </a:r>
          </a:p>
        </p:txBody>
      </p:sp>
      <p:sp>
        <p:nvSpPr>
          <p:cNvPr id="3" name="Content Placeholder 2">
            <a:extLst>
              <a:ext uri="{FF2B5EF4-FFF2-40B4-BE49-F238E27FC236}">
                <a16:creationId xmlns:a16="http://schemas.microsoft.com/office/drawing/2014/main" id="{798DC359-05F4-44EC-B570-E7A0E05A0EC6}"/>
              </a:ext>
            </a:extLst>
          </p:cNvPr>
          <p:cNvSpPr>
            <a:spLocks noGrp="1"/>
          </p:cNvSpPr>
          <p:nvPr>
            <p:ph idx="1"/>
          </p:nvPr>
        </p:nvSpPr>
        <p:spPr/>
        <p:txBody>
          <a:bodyPr>
            <a:normAutofit fontScale="92500" lnSpcReduction="10000"/>
          </a:bodyPr>
          <a:lstStyle/>
          <a:p>
            <a:r>
              <a:rPr lang="en-US" sz="2800" dirty="0"/>
              <a:t>The Bible does not portray a single picture of marriage/sexuality in a positive light. It shows many examples of polygamy, prostitution, and incest.</a:t>
            </a:r>
          </a:p>
          <a:p>
            <a:r>
              <a:rPr lang="en-US" sz="2800" dirty="0"/>
              <a:t>Response – Just because the Bible shows something does not mean it endorses that thing. The Bible shows the broken sinfulness of humanity and doesn’t shy away from the reality that we don’t always live as intended. Just because God does not strike someone down immediately for their sin does not mean God approves of their actions. Other passages explicitly designed to teach/instruct on sexual conduct and marriage provide the basis of a unified teaching.</a:t>
            </a:r>
          </a:p>
        </p:txBody>
      </p:sp>
    </p:spTree>
    <p:extLst>
      <p:ext uri="{BB962C8B-B14F-4D97-AF65-F5344CB8AC3E}">
        <p14:creationId xmlns:p14="http://schemas.microsoft.com/office/powerpoint/2010/main" val="3733025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418</TotalTime>
  <Words>2487</Words>
  <Application>Microsoft Office PowerPoint</Application>
  <PresentationFormat>Widescreen</PresentationFormat>
  <Paragraphs>175</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Rockwell</vt:lpstr>
      <vt:lpstr>Rockwell Condensed</vt:lpstr>
      <vt:lpstr>Wingdings</vt:lpstr>
      <vt:lpstr>Wood Type</vt:lpstr>
      <vt:lpstr>Biblical Sexuality</vt:lpstr>
      <vt:lpstr>Modern Preconceptions</vt:lpstr>
      <vt:lpstr>Individualism</vt:lpstr>
      <vt:lpstr>Materialism</vt:lpstr>
      <vt:lpstr>Hedonism</vt:lpstr>
      <vt:lpstr>“Slave Morality”</vt:lpstr>
      <vt:lpstr>Progressivism</vt:lpstr>
      <vt:lpstr>Positive Biblical Picture</vt:lpstr>
      <vt:lpstr>Objection</vt:lpstr>
      <vt:lpstr>Genesis 1 &amp; 2</vt:lpstr>
      <vt:lpstr>The Song of Songs</vt:lpstr>
      <vt:lpstr>Matthew 19</vt:lpstr>
      <vt:lpstr>1 Corinthians 7</vt:lpstr>
      <vt:lpstr>Ephesians 5</vt:lpstr>
      <vt:lpstr>So What Does the Bible Say?</vt:lpstr>
      <vt:lpstr>Negative Biblical Picture</vt:lpstr>
      <vt:lpstr>What Does the Bible say “No” To?</vt:lpstr>
      <vt:lpstr>Bestiality</vt:lpstr>
      <vt:lpstr>Adultery</vt:lpstr>
      <vt:lpstr>Polygamy</vt:lpstr>
      <vt:lpstr>Incest</vt:lpstr>
      <vt:lpstr>Rape</vt:lpstr>
      <vt:lpstr>Same Sex Acts: Genesis 19</vt:lpstr>
      <vt:lpstr>Same Sex Acts: Leviticus 18:22, 20:13</vt:lpstr>
      <vt:lpstr>Same Sex Acts: Romans 1:26-27</vt:lpstr>
      <vt:lpstr>Same Sex acts: 1 Corinthians 6:9, 1 Timothy 1:10</vt:lpstr>
      <vt:lpstr>Sexual Immorality/Fornication</vt:lpstr>
      <vt:lpstr>The Complete Biblical Picture</vt:lpstr>
      <vt:lpstr>Theological Framework</vt:lpstr>
      <vt:lpstr>Why this Picture?</vt:lpstr>
      <vt:lpstr>Teleology as the Key</vt:lpstr>
      <vt:lpstr>Teleology of Fruitfulness</vt:lpstr>
      <vt:lpstr>The Purpose of Sex</vt:lpstr>
      <vt:lpstr>When Worlds Collide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Sexuality</dc:title>
  <dc:creator>Ryan Martin</dc:creator>
  <cp:lastModifiedBy>Ryan Martin</cp:lastModifiedBy>
  <cp:revision>44</cp:revision>
  <dcterms:created xsi:type="dcterms:W3CDTF">2019-03-06T21:28:21Z</dcterms:created>
  <dcterms:modified xsi:type="dcterms:W3CDTF">2019-03-20T21:16:45Z</dcterms:modified>
</cp:coreProperties>
</file>